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7.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0.xml" ContentType="application/vnd.openxmlformats-officedocument.presentationml.tags+xml"/>
  <Override PartName="/ppt/notesSlides/notesSlide6.xml" ContentType="application/vnd.openxmlformats-officedocument.presentationml.notesSlide+xml"/>
  <Override PartName="/ppt/tags/tag4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30"/>
    <p:sldMasterId id="2147483690" r:id="rId31"/>
    <p:sldMasterId id="2147483714" r:id="rId32"/>
    <p:sldMasterId id="2147483738" r:id="rId33"/>
    <p:sldMasterId id="2147483760" r:id="rId34"/>
    <p:sldMasterId id="2147483774" r:id="rId35"/>
    <p:sldMasterId id="2147483806" r:id="rId36"/>
    <p:sldMasterId id="2147483828" r:id="rId37"/>
  </p:sldMasterIdLst>
  <p:notesMasterIdLst>
    <p:notesMasterId r:id="rId81"/>
  </p:notesMasterIdLst>
  <p:sldIdLst>
    <p:sldId id="260" r:id="rId38"/>
    <p:sldId id="259" r:id="rId39"/>
    <p:sldId id="302" r:id="rId40"/>
    <p:sldId id="301" r:id="rId41"/>
    <p:sldId id="297" r:id="rId42"/>
    <p:sldId id="265" r:id="rId43"/>
    <p:sldId id="261" r:id="rId44"/>
    <p:sldId id="262" r:id="rId45"/>
    <p:sldId id="263" r:id="rId46"/>
    <p:sldId id="264" r:id="rId47"/>
    <p:sldId id="266" r:id="rId48"/>
    <p:sldId id="267" r:id="rId49"/>
    <p:sldId id="268" r:id="rId50"/>
    <p:sldId id="269" r:id="rId51"/>
    <p:sldId id="270" r:id="rId52"/>
    <p:sldId id="271" r:id="rId53"/>
    <p:sldId id="275" r:id="rId54"/>
    <p:sldId id="281" r:id="rId55"/>
    <p:sldId id="282" r:id="rId56"/>
    <p:sldId id="277" r:id="rId57"/>
    <p:sldId id="280" r:id="rId58"/>
    <p:sldId id="276" r:id="rId59"/>
    <p:sldId id="283" r:id="rId60"/>
    <p:sldId id="284" r:id="rId61"/>
    <p:sldId id="285" r:id="rId62"/>
    <p:sldId id="272" r:id="rId63"/>
    <p:sldId id="273" r:id="rId64"/>
    <p:sldId id="274" r:id="rId65"/>
    <p:sldId id="286" r:id="rId66"/>
    <p:sldId id="278" r:id="rId67"/>
    <p:sldId id="279" r:id="rId68"/>
    <p:sldId id="287" r:id="rId69"/>
    <p:sldId id="288" r:id="rId70"/>
    <p:sldId id="289" r:id="rId71"/>
    <p:sldId id="290" r:id="rId72"/>
    <p:sldId id="291" r:id="rId73"/>
    <p:sldId id="292" r:id="rId74"/>
    <p:sldId id="293" r:id="rId75"/>
    <p:sldId id="294" r:id="rId76"/>
    <p:sldId id="295" r:id="rId77"/>
    <p:sldId id="296" r:id="rId78"/>
    <p:sldId id="298" r:id="rId79"/>
    <p:sldId id="300"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660"/>
  </p:normalViewPr>
  <p:slideViewPr>
    <p:cSldViewPr snapToGrid="0">
      <p:cViewPr varScale="1">
        <p:scale>
          <a:sx n="93" d="100"/>
          <a:sy n="93" d="100"/>
        </p:scale>
        <p:origin x="72"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2.xml"/><Relationship Id="rId21" Type="http://schemas.openxmlformats.org/officeDocument/2006/relationships/customXml" Target="../customXml/item21.xml"/><Relationship Id="rId34" Type="http://schemas.openxmlformats.org/officeDocument/2006/relationships/slideMaster" Target="slideMasters/slideMaster5.xml"/><Relationship Id="rId42" Type="http://schemas.openxmlformats.org/officeDocument/2006/relationships/slide" Target="slides/slide5.xml"/><Relationship Id="rId47" Type="http://schemas.openxmlformats.org/officeDocument/2006/relationships/slide" Target="slides/slide10.xml"/><Relationship Id="rId50" Type="http://schemas.openxmlformats.org/officeDocument/2006/relationships/slide" Target="slides/slide13.xml"/><Relationship Id="rId55" Type="http://schemas.openxmlformats.org/officeDocument/2006/relationships/slide" Target="slides/slide18.xml"/><Relationship Id="rId63" Type="http://schemas.openxmlformats.org/officeDocument/2006/relationships/slide" Target="slides/slide26.xml"/><Relationship Id="rId68" Type="http://schemas.openxmlformats.org/officeDocument/2006/relationships/slide" Target="slides/slide31.xml"/><Relationship Id="rId76" Type="http://schemas.openxmlformats.org/officeDocument/2006/relationships/slide" Target="slides/slide39.xml"/><Relationship Id="rId84" Type="http://schemas.openxmlformats.org/officeDocument/2006/relationships/theme" Target="theme/theme1.xml"/><Relationship Id="rId7" Type="http://schemas.openxmlformats.org/officeDocument/2006/relationships/customXml" Target="../customXml/item7.xml"/><Relationship Id="rId71"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Master" Target="slideMasters/slideMaster3.xml"/><Relationship Id="rId37" Type="http://schemas.openxmlformats.org/officeDocument/2006/relationships/slideMaster" Target="slideMasters/slideMaster8.xml"/><Relationship Id="rId40" Type="http://schemas.openxmlformats.org/officeDocument/2006/relationships/slide" Target="slides/slide3.xml"/><Relationship Id="rId45" Type="http://schemas.openxmlformats.org/officeDocument/2006/relationships/slide" Target="slides/slide8.xml"/><Relationship Id="rId53" Type="http://schemas.openxmlformats.org/officeDocument/2006/relationships/slide" Target="slides/slide16.xml"/><Relationship Id="rId58" Type="http://schemas.openxmlformats.org/officeDocument/2006/relationships/slide" Target="slides/slide21.xml"/><Relationship Id="rId66" Type="http://schemas.openxmlformats.org/officeDocument/2006/relationships/slide" Target="slides/slide29.xml"/><Relationship Id="rId74" Type="http://schemas.openxmlformats.org/officeDocument/2006/relationships/slide" Target="slides/slide37.xml"/><Relationship Id="rId79" Type="http://schemas.openxmlformats.org/officeDocument/2006/relationships/slide" Target="slides/slide42.xml"/><Relationship Id="rId5" Type="http://schemas.openxmlformats.org/officeDocument/2006/relationships/customXml" Target="../customXml/item5.xml"/><Relationship Id="rId61" Type="http://schemas.openxmlformats.org/officeDocument/2006/relationships/slide" Target="slides/slide24.xml"/><Relationship Id="rId82" Type="http://schemas.openxmlformats.org/officeDocument/2006/relationships/presProps" Target="presProps.xml"/><Relationship Id="rId19" Type="http://schemas.openxmlformats.org/officeDocument/2006/relationships/customXml" Target="../customXml/item19.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slideMaster" Target="slideMasters/slideMaster1.xml"/><Relationship Id="rId35" Type="http://schemas.openxmlformats.org/officeDocument/2006/relationships/slideMaster" Target="slideMasters/slideMaster6.xml"/><Relationship Id="rId43" Type="http://schemas.openxmlformats.org/officeDocument/2006/relationships/slide" Target="slides/slide6.xml"/><Relationship Id="rId48" Type="http://schemas.openxmlformats.org/officeDocument/2006/relationships/slide" Target="slides/slide11.xml"/><Relationship Id="rId56" Type="http://schemas.openxmlformats.org/officeDocument/2006/relationships/slide" Target="slides/slide19.xml"/><Relationship Id="rId64" Type="http://schemas.openxmlformats.org/officeDocument/2006/relationships/slide" Target="slides/slide27.xml"/><Relationship Id="rId69" Type="http://schemas.openxmlformats.org/officeDocument/2006/relationships/slide" Target="slides/slide32.xml"/><Relationship Id="rId77" Type="http://schemas.openxmlformats.org/officeDocument/2006/relationships/slide" Target="slides/slide40.xml"/><Relationship Id="rId8" Type="http://schemas.openxmlformats.org/officeDocument/2006/relationships/customXml" Target="../customXml/item8.xml"/><Relationship Id="rId51" Type="http://schemas.openxmlformats.org/officeDocument/2006/relationships/slide" Target="slides/slide14.xml"/><Relationship Id="rId72" Type="http://schemas.openxmlformats.org/officeDocument/2006/relationships/slide" Target="slides/slide35.xml"/><Relationship Id="rId80" Type="http://schemas.openxmlformats.org/officeDocument/2006/relationships/slide" Target="slides/slide43.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Master" Target="slideMasters/slideMaster4.xml"/><Relationship Id="rId38" Type="http://schemas.openxmlformats.org/officeDocument/2006/relationships/slide" Target="slides/slide1.xml"/><Relationship Id="rId46" Type="http://schemas.openxmlformats.org/officeDocument/2006/relationships/slide" Target="slides/slide9.xml"/><Relationship Id="rId59" Type="http://schemas.openxmlformats.org/officeDocument/2006/relationships/slide" Target="slides/slide22.xml"/><Relationship Id="rId67" Type="http://schemas.openxmlformats.org/officeDocument/2006/relationships/slide" Target="slides/slide30.xml"/><Relationship Id="rId20" Type="http://schemas.openxmlformats.org/officeDocument/2006/relationships/customXml" Target="../customXml/item20.xml"/><Relationship Id="rId41" Type="http://schemas.openxmlformats.org/officeDocument/2006/relationships/slide" Target="slides/slide4.xml"/><Relationship Id="rId54" Type="http://schemas.openxmlformats.org/officeDocument/2006/relationships/slide" Target="slides/slide17.xml"/><Relationship Id="rId62" Type="http://schemas.openxmlformats.org/officeDocument/2006/relationships/slide" Target="slides/slide25.xml"/><Relationship Id="rId70" Type="http://schemas.openxmlformats.org/officeDocument/2006/relationships/slide" Target="slides/slide33.xml"/><Relationship Id="rId75" Type="http://schemas.openxmlformats.org/officeDocument/2006/relationships/slide" Target="slides/slide38.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Master" Target="slideMasters/slideMaster7.xml"/><Relationship Id="rId49" Type="http://schemas.openxmlformats.org/officeDocument/2006/relationships/slide" Target="slides/slide12.xml"/><Relationship Id="rId57" Type="http://schemas.openxmlformats.org/officeDocument/2006/relationships/slide" Target="slides/slide20.xml"/><Relationship Id="rId10" Type="http://schemas.openxmlformats.org/officeDocument/2006/relationships/customXml" Target="../customXml/item10.xml"/><Relationship Id="rId31" Type="http://schemas.openxmlformats.org/officeDocument/2006/relationships/slideMaster" Target="slideMasters/slideMaster2.xml"/><Relationship Id="rId44" Type="http://schemas.openxmlformats.org/officeDocument/2006/relationships/slide" Target="slides/slide7.xml"/><Relationship Id="rId52" Type="http://schemas.openxmlformats.org/officeDocument/2006/relationships/slide" Target="slides/slide15.xml"/><Relationship Id="rId60" Type="http://schemas.openxmlformats.org/officeDocument/2006/relationships/slide" Target="slides/slide23.xml"/><Relationship Id="rId65" Type="http://schemas.openxmlformats.org/officeDocument/2006/relationships/slide" Target="slides/slide28.xml"/><Relationship Id="rId73" Type="http://schemas.openxmlformats.org/officeDocument/2006/relationships/slide" Target="slides/slide36.xml"/><Relationship Id="rId78" Type="http://schemas.openxmlformats.org/officeDocument/2006/relationships/slide" Target="slides/slide41.xml"/><Relationship Id="rId81" Type="http://schemas.openxmlformats.org/officeDocument/2006/relationships/notesMaster" Target="notesMasters/notesMaster1.xml"/><Relationship Id="rId86"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01A9F4-03DD-4529-96A3-C2EE416C3D6F}" type="datetimeFigureOut">
              <a:rPr lang="en-US" smtClean="0"/>
              <a:t>4/8/2017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F94A4E-ABEE-4968-8726-07FC044E2212}" type="slidenum">
              <a:rPr lang="en-US" smtClean="0"/>
              <a:t>‹#›</a:t>
            </a:fld>
            <a:endParaRPr lang="en-US"/>
          </a:p>
        </p:txBody>
      </p:sp>
    </p:spTree>
    <p:extLst>
      <p:ext uri="{BB962C8B-B14F-4D97-AF65-F5344CB8AC3E}">
        <p14:creationId xmlns:p14="http://schemas.microsoft.com/office/powerpoint/2010/main" val="978960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documentation/articles/service-fabric-cluster-creation-via-porta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66B9C7-15EC-4EB1-9F5F-52E1084B664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4/8/2017 11:25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053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two important concepts to understand with Service Fabric</a:t>
            </a:r>
          </a:p>
          <a:p>
            <a:endParaRPr lang="en-US" baseline="0" dirty="0"/>
          </a:p>
          <a:p>
            <a:r>
              <a:rPr lang="en-US" baseline="0" dirty="0"/>
              <a:t>First you create a pool of machines called a Service Fabric cluster. This can start as small as 3 machines and grow to thousands of machines. It is fully elastic, and with no single point of failure.</a:t>
            </a:r>
          </a:p>
          <a:p>
            <a:r>
              <a:rPr lang="en-US" baseline="0" dirty="0"/>
              <a:t>This cluster of physical or virtual machines can be heterogeneous, some small, some large as well. In Azure the clusters can be deployed across availability sets and across regions for redundancy. These are VMs that you own, joined by a VNET and stitched together to form a scalable cluster.</a:t>
            </a:r>
          </a:p>
          <a:p>
            <a:endParaRPr lang="en-US" baseline="0" dirty="0"/>
          </a:p>
          <a:p>
            <a:r>
              <a:rPr lang="en-US" baseline="0" dirty="0"/>
              <a:t>Second you build applications that are composed of discrete </a:t>
            </a:r>
            <a:r>
              <a:rPr lang="en-US" baseline="0" dirty="0" err="1"/>
              <a:t>microservices</a:t>
            </a:r>
            <a:r>
              <a:rPr lang="en-US" baseline="0" dirty="0"/>
              <a:t> by writing code. Then you simply tell Service Fabric through a declarative model to deploy these service across the cluster Service Fabric determines the best place to insatiate and run them, based on the available machine resources. You can create multiple copies of the same application instance and you can reuse </a:t>
            </a:r>
            <a:r>
              <a:rPr lang="en-US" baseline="0" dirty="0" err="1"/>
              <a:t>microservice</a:t>
            </a:r>
            <a:r>
              <a:rPr lang="en-US" baseline="0" dirty="0"/>
              <a:t> across difference applications.  </a:t>
            </a:r>
          </a:p>
          <a:p>
            <a:endParaRPr lang="en-US" baseline="0" dirty="0"/>
          </a:p>
          <a:p>
            <a:r>
              <a:rPr lang="en-US" baseline="0" dirty="0"/>
              <a:t>This is application and service orchestration achieving unparalleled levels of density and control at the APPLICATION level. The services are placed into containers, processes today and Windows Containers when they are available for resource and security isolation. Note; this is not simply about moving containers around, this is understand how to manage the </a:t>
            </a:r>
            <a:r>
              <a:rPr lang="en-US" baseline="0" dirty="0" err="1"/>
              <a:t>microservices</a:t>
            </a:r>
            <a:r>
              <a:rPr lang="en-US" baseline="0" dirty="0"/>
              <a:t> within those containers which is actually the code you as a developer write.</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60D637C-4196-456A-BE05-35CAEA30856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9792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Importantly</a:t>
            </a:r>
            <a:r>
              <a:rPr lang="en-US" baseline="0" dirty="0"/>
              <a:t> Service Fabric orchestration of the services is transparent to you in the event of failures. </a:t>
            </a:r>
          </a:p>
          <a:p>
            <a:endParaRPr lang="en-US" baseline="0" dirty="0"/>
          </a:p>
          <a:p>
            <a:r>
              <a:rPr lang="en-US" baseline="0" dirty="0"/>
              <a:t>For example if a machine fails then all the services that were running on that machine are automatically </a:t>
            </a:r>
            <a:r>
              <a:rPr lang="en-US" baseline="0" dirty="0" err="1"/>
              <a:t>redistuted</a:t>
            </a:r>
            <a:r>
              <a:rPr lang="en-US" baseline="0" dirty="0"/>
              <a:t> </a:t>
            </a:r>
            <a:r>
              <a:rPr lang="en-US" baseline="0" dirty="0" err="1"/>
              <a:t>acorss</a:t>
            </a:r>
            <a:r>
              <a:rPr lang="en-US" baseline="0" dirty="0"/>
              <a:t> the cluster, based on the available machine resources as well as understanding the resource usage of the </a:t>
            </a:r>
            <a:r>
              <a:rPr lang="en-US" baseline="0" dirty="0" err="1"/>
              <a:t>microservices</a:t>
            </a:r>
            <a:r>
              <a:rPr lang="en-US" baseline="0" dirty="0"/>
              <a:t>. This is critical for example for running SQL Azure DBs where you have some very large databases and many smaller ones. Getting the best package density enables you to run the service efficiently at scale, something no human could realistically achieve.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B1D981F-D03B-4C7F-8468-3D25ABE4C38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349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Actor</a:t>
            </a:r>
            <a:r>
              <a:rPr lang="en-US" baseline="0" dirty="0"/>
              <a:t> concept was originated in the early 70</a:t>
            </a:r>
            <a:r>
              <a:rPr lang="en-US" baseline="30000" dirty="0"/>
              <a:t> </a:t>
            </a:r>
            <a:r>
              <a:rPr lang="en-US" baseline="0" dirty="0"/>
              <a:t>in order to do large scale parallel processing and is becoming more popular with the advent of cloud computing. It’s meant to make writing distributed applications easier by dividing the problem in multiple units of state and computation that can run in parallel. Each unit in a simple single-threaded. Actors are actually very similar to objects in the way they represent state with some logic that operates on that state. These actors communicates with each other using asynchronous messages. </a:t>
            </a:r>
          </a:p>
          <a:p>
            <a:endParaRPr lang="en-US" baseline="0" dirty="0"/>
          </a:p>
          <a:p>
            <a:r>
              <a:rPr lang="en-US" baseline="0" dirty="0"/>
              <a:t>Running the actors on top of Service Fabric, you get the reliability of code as well as state and all other benefits of Service Fabric platform, like security, placement and resource balancing, zero downtime upgrade, locally replicated stores. </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4/8/2017 11:25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6338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200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management challenges</a:t>
            </a:r>
            <a:r>
              <a:rPr lang="en-US" baseline="0" dirty="0"/>
              <a:t> for </a:t>
            </a:r>
            <a:r>
              <a:rPr lang="en-US" dirty="0">
                <a:effectLst/>
              </a:rPr>
              <a:t>managing distributed applications at scale ?</a:t>
            </a:r>
          </a:p>
          <a:p>
            <a:endParaRPr lang="en-US" baseline="0" dirty="0">
              <a:effectLst/>
            </a:endParaRPr>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A4DF7B-079A-45E1-B428-6C12F26BFBF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4/8/2017 11:25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5181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6302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66B9C7-15EC-4EB1-9F5F-52E1084B664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4/8/2017 11:25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4952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r>
              <a:rPr lang="en-US" baseline="0" dirty="0"/>
              <a:t> the following overviews</a:t>
            </a:r>
          </a:p>
          <a:p>
            <a:pPr marL="228600" indent="-228600">
              <a:buAutoNum type="arabicParenR"/>
            </a:pPr>
            <a:r>
              <a:rPr lang="en-US" sz="900" kern="1200" dirty="0">
                <a:solidFill>
                  <a:schemeClr val="tx1"/>
                </a:solidFill>
                <a:latin typeface="Segoe UI Light" pitchFamily="34" charset="0"/>
                <a:ea typeface="+mn-ea"/>
                <a:cs typeface="+mn-cs"/>
              </a:rPr>
              <a:t>https://azure.microsoft.com/en-us/documentation/articles/service-fabric-overview-microservices/</a:t>
            </a:r>
          </a:p>
          <a:p>
            <a:pPr marL="228600" indent="-228600">
              <a:buAutoNum type="arabicParenR"/>
            </a:pPr>
            <a:r>
              <a:rPr lang="en-US" sz="900" kern="1200" dirty="0">
                <a:solidFill>
                  <a:schemeClr val="tx1"/>
                </a:solidFill>
                <a:latin typeface="Segoe UI Light" pitchFamily="34" charset="0"/>
                <a:ea typeface="+mn-ea"/>
                <a:cs typeface="+mn-cs"/>
              </a:rPr>
              <a:t>MSDN Article</a:t>
            </a:r>
            <a:r>
              <a:rPr lang="en-US" sz="900" kern="1200" baseline="0" dirty="0">
                <a:solidFill>
                  <a:schemeClr val="tx1"/>
                </a:solidFill>
                <a:latin typeface="Segoe UI Light" pitchFamily="34" charset="0"/>
                <a:ea typeface="+mn-ea"/>
                <a:cs typeface="+mn-cs"/>
              </a:rPr>
              <a:t> on Service Fabric </a:t>
            </a:r>
            <a:r>
              <a:rPr lang="en-US" sz="900" kern="1200" dirty="0">
                <a:solidFill>
                  <a:schemeClr val="tx1"/>
                </a:solidFill>
                <a:latin typeface="Segoe UI Light" pitchFamily="34" charset="0"/>
                <a:ea typeface="+mn-ea"/>
                <a:cs typeface="+mn-cs"/>
              </a:rPr>
              <a:t>https://msdn.microsoft.com/en-us/magazine/mt595752</a:t>
            </a:r>
          </a:p>
          <a:p>
            <a:pPr marL="228600" indent="-228600">
              <a:buAutoNum type="arabicParenR"/>
            </a:pPr>
            <a:r>
              <a:rPr lang="en-US" sz="900" kern="1200" dirty="0">
                <a:solidFill>
                  <a:schemeClr val="tx1"/>
                </a:solidFill>
                <a:latin typeface="Segoe UI Light" pitchFamily="34" charset="0"/>
                <a:ea typeface="+mn-ea"/>
                <a:cs typeface="+mn-cs"/>
              </a:rPr>
              <a:t>Watch this video https://channel9.msdn.com/Events/Visual-Studio/Connect-event-2015/911 </a:t>
            </a:r>
          </a:p>
          <a:p>
            <a:pPr marL="0" indent="0">
              <a:buNone/>
            </a:pPr>
            <a:endParaRPr lang="en-US" dirty="0"/>
          </a:p>
          <a:p>
            <a:endParaRPr lang="en-US" dirty="0"/>
          </a:p>
          <a:p>
            <a:r>
              <a:rPr lang="en-US" dirty="0"/>
              <a:t>Gartner Definition</a:t>
            </a:r>
            <a:r>
              <a:rPr lang="en-US" baseline="0" dirty="0"/>
              <a:t> of </a:t>
            </a:r>
            <a:r>
              <a:rPr lang="en-US" dirty="0"/>
              <a:t>Cloud-Native Applications </a:t>
            </a:r>
          </a:p>
          <a:p>
            <a:r>
              <a:rPr lang="en-US" dirty="0"/>
              <a:t>This use case includes applications at any scale, which have been written with the strengths and weaknesses of public cloud IaaS in mind. Cloud-native applications assume that resilience must reside in the application and not in the infrastructure (low "compute resilience" weighting), that the application can run well in a variety of underlying infrastructure configurations (low "architecture flexibility" weighting), that the customer's IT organization will attend to security concerns (low "security and compliance" weighting), and that there are only minimal integrations with existing on-premises infrastructure and applications (low "enterprise integration" weighting). Automation, API capabilities and scale-out capabilities are, however, extremely important. Because many such applications have big data aspects, the big data enablement capability also receives a high weighting in this use case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8443469-77C9-4C80-A5AC-FF04A05E7E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4/8/2017 11:25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8734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4/8/2017 11:25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8127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a:t>
            </a:r>
            <a:r>
              <a:rPr lang="en-US" baseline="0" dirty="0"/>
              <a:t> demo read this doc link</a:t>
            </a:r>
          </a:p>
          <a:p>
            <a:pPr marL="228600" indent="-228600">
              <a:buAutoNum type="arabicParenR"/>
            </a:pPr>
            <a:r>
              <a:rPr lang="en-US" sz="900" u="sng" kern="1200">
                <a:solidFill>
                  <a:schemeClr val="tx1"/>
                </a:solidFill>
                <a:effectLst/>
                <a:latin typeface="Segoe UI Light" pitchFamily="34" charset="0"/>
                <a:ea typeface="+mn-ea"/>
                <a:cs typeface="+mn-cs"/>
                <a:hlinkClick r:id="rId3"/>
              </a:rPr>
              <a:t>https://azure.microsoft.com/en-us/documentation/articles/service-fabric-cluster-creation-via-portal/</a:t>
            </a:r>
            <a:r>
              <a:rPr lang="en-US" sz="900" kern="1200">
                <a:solidFill>
                  <a:schemeClr val="tx1"/>
                </a:solidFill>
                <a:effectLst/>
                <a:latin typeface="Segoe UI Light" pitchFamily="34" charset="0"/>
                <a:ea typeface="+mn-ea"/>
                <a:cs typeface="+mn-cs"/>
              </a:rPr>
              <a:t> </a:t>
            </a:r>
          </a:p>
          <a:p>
            <a:pPr marL="228600" indent="-228600">
              <a:buAutoNum type="arabicParen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4/8/2017 11:25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4662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Stateless services are identical to Worker roles in Cloud Services.</a:t>
            </a:r>
          </a:p>
          <a:p>
            <a:r>
              <a:rPr lang="en-US" baseline="0" dirty="0"/>
              <a:t>Stateful services are about bringing HA the programming model and democratizing HA for everyone. Service Fabric is a storage layer where the “hot” data that needs to be held close to compute is managed in </a:t>
            </a:r>
            <a:r>
              <a:rPr lang="en-US" baseline="0" dirty="0" err="1"/>
              <a:t>statefull</a:t>
            </a:r>
            <a:r>
              <a:rPr lang="en-US" baseline="0" dirty="0"/>
              <a:t> services.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CA44EA-52C7-466C-AD7D-B772251CF55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4/8/2017 11:25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6023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&lt;build</a:t>
            </a:r>
            <a:r>
              <a:rPr lang="en-US" baseline="0" dirty="0"/>
              <a:t> slide&gt;</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790718-3FEF-44AA-8FD8-61BD62DE136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4/8/2017 11:25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9174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&lt;build slide&gt;</a:t>
            </a:r>
          </a:p>
          <a:p>
            <a:r>
              <a:rPr lang="en-US" dirty="0">
                <a:solidFill>
                  <a:schemeClr val="tx1"/>
                </a:solidFill>
              </a:rPr>
              <a:t>All first party services are </a:t>
            </a:r>
            <a:r>
              <a:rPr lang="en-US" dirty="0" err="1">
                <a:solidFill>
                  <a:schemeClr val="tx1"/>
                </a:solidFill>
              </a:rPr>
              <a:t>stateful</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CCEDAE-8789-4C8F-BCD5-8320CF95AB9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4/8/2017 11:25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0782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demo </a:t>
            </a:r>
          </a:p>
          <a:p>
            <a:endParaRPr lang="en-US" dirty="0"/>
          </a:p>
          <a:p>
            <a:r>
              <a:rPr lang="en-US" dirty="0"/>
              <a:t>1) Watch</a:t>
            </a:r>
            <a:r>
              <a:rPr lang="en-US" baseline="0" dirty="0"/>
              <a:t> this - </a:t>
            </a:r>
            <a:r>
              <a:rPr lang="en-US" sz="900" kern="1200" dirty="0">
                <a:solidFill>
                  <a:schemeClr val="tx1"/>
                </a:solidFill>
                <a:latin typeface="Segoe UI Light" pitchFamily="34" charset="0"/>
                <a:ea typeface="+mn-ea"/>
                <a:cs typeface="+mn-cs"/>
              </a:rPr>
              <a:t>https://channel9.msdn.com/events/Visual-Studio/Connect-event-2015/912 </a:t>
            </a:r>
          </a:p>
          <a:p>
            <a:r>
              <a:rPr lang="en-US" sz="900" kern="1200" dirty="0">
                <a:solidFill>
                  <a:schemeClr val="tx1"/>
                </a:solidFill>
                <a:latin typeface="Segoe UI Light" pitchFamily="34" charset="0"/>
                <a:ea typeface="+mn-ea"/>
                <a:cs typeface="+mn-cs"/>
              </a:rPr>
              <a:t>And then this</a:t>
            </a:r>
          </a:p>
          <a:p>
            <a:r>
              <a:rPr lang="en-US" sz="900" kern="1200" dirty="0">
                <a:solidFill>
                  <a:schemeClr val="tx1"/>
                </a:solidFill>
                <a:latin typeface="Segoe UI Light" pitchFamily="34" charset="0"/>
                <a:ea typeface="+mn-ea"/>
                <a:cs typeface="+mn-cs"/>
              </a:rPr>
              <a:t>2) https://channel9.msdn.com/events/Visual-Studio/Connect-event-2015/913</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68FA224-3C39-4D8A-867E-495012E2575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4/8/2017 11:25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5964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solidFill>
                  <a:schemeClr val="tx1"/>
                </a:solidFill>
              </a:rPr>
              <a:t>Data is replicated and durably stored on multiple replicas.</a:t>
            </a:r>
          </a:p>
          <a:p>
            <a:r>
              <a:rPr lang="en-US" sz="900" dirty="0">
                <a:solidFill>
                  <a:schemeClr val="tx1"/>
                </a:solidFill>
              </a:rPr>
              <a:t>Atomically update one or more collections using transactions.</a:t>
            </a:r>
          </a:p>
          <a:p>
            <a:r>
              <a:rPr lang="en-US" sz="900" dirty="0">
                <a:solidFill>
                  <a:schemeClr val="tx1"/>
                </a:solidFill>
              </a:rPr>
              <a:t>Reads are repeatable within the transaction.</a:t>
            </a:r>
          </a:p>
          <a:p>
            <a:r>
              <a:rPr lang="en-US" sz="900" dirty="0">
                <a:solidFill>
                  <a:schemeClr val="tx1"/>
                </a:solidFill>
              </a:rPr>
              <a:t>Enumerations are snapshot based.</a:t>
            </a:r>
          </a:p>
          <a:p>
            <a:r>
              <a:rPr lang="en-US" sz="900" dirty="0">
                <a:solidFill>
                  <a:schemeClr val="tx1"/>
                </a:solidFill>
              </a:rPr>
              <a:t>Supports LINQ.</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4/8/2017 11:25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44960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19.xml"/><Relationship Id="rId7" Type="http://schemas.openxmlformats.org/officeDocument/2006/relationships/image" Target="../media/image1.png"/><Relationship Id="rId2" Type="http://schemas.openxmlformats.org/officeDocument/2006/relationships/customXml" Target="../../customXml/item27.xml"/><Relationship Id="rId1" Type="http://schemas.openxmlformats.org/officeDocument/2006/relationships/customXml" Target="../../customXml/item14.xml"/><Relationship Id="rId6" Type="http://schemas.openxmlformats.org/officeDocument/2006/relationships/slideMaster" Target="../slideMasters/slideMaster1.xml"/><Relationship Id="rId5" Type="http://schemas.openxmlformats.org/officeDocument/2006/relationships/customXml" Target="../../customXml/item23.xml"/><Relationship Id="rId4" Type="http://schemas.openxmlformats.org/officeDocument/2006/relationships/customXml" Target="../../customXml/item1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jpg"/><Relationship Id="rId1" Type="http://schemas.openxmlformats.org/officeDocument/2006/relationships/slideMaster" Target="../slideMasters/slideMaster6.xml"/><Relationship Id="rId5" Type="http://schemas.openxmlformats.org/officeDocument/2006/relationships/image" Target="../media/image22.png"/><Relationship Id="rId4" Type="http://schemas.microsoft.com/office/2007/relationships/hdphoto" Target="../media/hdphoto1.wdp"/></Relationships>
</file>

<file path=ppt/slideLayouts/_rels/slideLayout1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4.xml"/><Relationship Id="rId7" Type="http://schemas.openxmlformats.org/officeDocument/2006/relationships/image" Target="../media/image1.png"/><Relationship Id="rId2" Type="http://schemas.openxmlformats.org/officeDocument/2006/relationships/customXml" Target="../../customXml/item9.xml"/><Relationship Id="rId1" Type="http://schemas.openxmlformats.org/officeDocument/2006/relationships/customXml" Target="../../customXml/item21.xml"/><Relationship Id="rId6" Type="http://schemas.openxmlformats.org/officeDocument/2006/relationships/slideMaster" Target="../slideMasters/slideMaster1.xml"/><Relationship Id="rId5" Type="http://schemas.openxmlformats.org/officeDocument/2006/relationships/customXml" Target="../../customXml/item25.xml"/><Relationship Id="rId4" Type="http://schemas.openxmlformats.org/officeDocument/2006/relationships/customXml" Target="../../customXml/item3.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26.xml"/><Relationship Id="rId7" Type="http://schemas.openxmlformats.org/officeDocument/2006/relationships/image" Target="../media/image1.png"/><Relationship Id="rId2" Type="http://schemas.openxmlformats.org/officeDocument/2006/relationships/customXml" Target="../../customXml/item12.xml"/><Relationship Id="rId1" Type="http://schemas.openxmlformats.org/officeDocument/2006/relationships/customXml" Target="../../customXml/item24.xml"/><Relationship Id="rId6" Type="http://schemas.openxmlformats.org/officeDocument/2006/relationships/slideMaster" Target="../slideMasters/slideMaster1.xml"/><Relationship Id="rId5" Type="http://schemas.openxmlformats.org/officeDocument/2006/relationships/customXml" Target="../../customXml/item8.xml"/><Relationship Id="rId4" Type="http://schemas.openxmlformats.org/officeDocument/2006/relationships/customXml" Target="../../customXml/item5.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customXml" Target="../../customXml/item10.xml"/><Relationship Id="rId7" Type="http://schemas.openxmlformats.org/officeDocument/2006/relationships/image" Target="../media/image1.png"/><Relationship Id="rId2" Type="http://schemas.openxmlformats.org/officeDocument/2006/relationships/customXml" Target="../../customXml/item20.xml"/><Relationship Id="rId1" Type="http://schemas.openxmlformats.org/officeDocument/2006/relationships/customXml" Target="../../customXml/item17.xml"/><Relationship Id="rId6" Type="http://schemas.openxmlformats.org/officeDocument/2006/relationships/slideMaster" Target="../slideMasters/slideMaster1.xml"/><Relationship Id="rId5" Type="http://schemas.openxmlformats.org/officeDocument/2006/relationships/customXml" Target="../../customXml/item11.xml"/><Relationship Id="rId4" Type="http://schemas.openxmlformats.org/officeDocument/2006/relationships/customXml" Target="../../customXml/item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customXml" Target="../../customXml/item15.xml"/><Relationship Id="rId2" Type="http://schemas.openxmlformats.org/officeDocument/2006/relationships/customXml" Target="../../customXml/item6.xml"/><Relationship Id="rId1" Type="http://schemas.openxmlformats.org/officeDocument/2006/relationships/customXml" Target="../../customXml/item28.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customXml" Target="../../customXml/item2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customXml" Target="../../customXml/item16.xml"/><Relationship Id="rId7" Type="http://schemas.openxmlformats.org/officeDocument/2006/relationships/image" Target="../media/image2.png"/><Relationship Id="rId2" Type="http://schemas.openxmlformats.org/officeDocument/2006/relationships/customXml" Target="../../customXml/item1.xml"/><Relationship Id="rId1" Type="http://schemas.openxmlformats.org/officeDocument/2006/relationships/customXml" Target="../../customXml/item29.xml"/><Relationship Id="rId6" Type="http://schemas.openxmlformats.org/officeDocument/2006/relationships/slideMaster" Target="../slideMasters/slideMaster1.xml"/><Relationship Id="rId5" Type="http://schemas.openxmlformats.org/officeDocument/2006/relationships/customXml" Target="../../customXml/item7.xml"/><Relationship Id="rId4" Type="http://schemas.openxmlformats.org/officeDocument/2006/relationships/customXml" Target="../../customXml/item18.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2514499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7333162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7333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2429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930090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18194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3905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627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877775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892668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5" name="Picture 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33975464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1842074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217710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80685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22166359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2629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7" y="3015596"/>
            <a:ext cx="12192434" cy="3227867"/>
          </a:xfrm>
          <a:prstGeom prst="rect">
            <a:avLst/>
          </a:prstGeom>
        </p:spPr>
      </p:pic>
    </p:spTree>
    <p:extLst>
      <p:ext uri="{BB962C8B-B14F-4D97-AF65-F5344CB8AC3E}">
        <p14:creationId xmlns:p14="http://schemas.microsoft.com/office/powerpoint/2010/main" val="15785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0133763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1666927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305252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49785756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02808580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1027353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870064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15580338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99116399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8259956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80080945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1108456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7305451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22882925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408018588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9209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255499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89045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67919435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74990656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746866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1147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403686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59459627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13512342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3" name="Rectangle 2"/>
          <p:cNvSpPr/>
          <p:nvPr userDrawn="1"/>
        </p:nvSpPr>
        <p:spPr>
          <a:xfrm>
            <a:off x="8035284" y="93645"/>
            <a:ext cx="4003486" cy="301770"/>
          </a:xfrm>
          <a:prstGeom prst="rect">
            <a:avLst/>
          </a:prstGeom>
        </p:spPr>
        <p:txBody>
          <a:bodyPr wrap="square">
            <a:spAutoFit/>
          </a:bodyPr>
          <a:lstStyle/>
          <a:p>
            <a:pPr marL="0" marR="0" lvl="0" indent="0" algn="r" defTabSz="914225" rtl="0" eaLnBrk="1" fontAlgn="base" latinLnBrk="0" hangingPunct="1">
              <a:lnSpc>
                <a:spcPct val="100000"/>
              </a:lnSpc>
              <a:spcBef>
                <a:spcPts val="0"/>
              </a:spcBef>
              <a:spcAft>
                <a:spcPts val="1176"/>
              </a:spcAft>
              <a:buClrTx/>
              <a:buSzPts val="1400"/>
              <a:buFontTx/>
              <a:buNone/>
              <a:tabLst/>
              <a:defRPr/>
            </a:pPr>
            <a:r>
              <a:rPr kumimoji="0" lang="en-US" sz="1372" b="0" i="0" u="none" strike="noStrike" kern="1200" cap="none" spc="0" normalizeH="0" baseline="0" noProof="0" dirty="0">
                <a:ln>
                  <a:noFill/>
                </a:ln>
                <a:gradFill>
                  <a:gsLst>
                    <a:gs pos="19444">
                      <a:srgbClr val="FFFFFF">
                        <a:lumMod val="50000"/>
                      </a:srgbClr>
                    </a:gs>
                    <a:gs pos="100000">
                      <a:srgbClr val="FFFFFF">
                        <a:lumMod val="50000"/>
                      </a:srgbClr>
                    </a:gs>
                  </a:gsLst>
                  <a:lin ang="0" scaled="0"/>
                </a:gradFill>
                <a:effectLst/>
                <a:uLnTx/>
                <a:uFillTx/>
                <a:latin typeface="Segoe UI Semilight" panose="020B0402040204020203" pitchFamily="34" charset="0"/>
                <a:ea typeface="+mn-ea"/>
                <a:cs typeface="Segoe UI Semilight" panose="020B0402040204020203" pitchFamily="34" charset="0"/>
              </a:rPr>
              <a:t>Developer and app platform</a:t>
            </a:r>
          </a:p>
        </p:txBody>
      </p:sp>
    </p:spTree>
    <p:extLst>
      <p:ext uri="{BB962C8B-B14F-4D97-AF65-F5344CB8AC3E}">
        <p14:creationId xmlns:p14="http://schemas.microsoft.com/office/powerpoint/2010/main" val="199247073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pPr defTabSz="914367">
              <a:defRPr/>
            </a:pPr>
            <a:endParaRPr lang="en-US" sz="1765">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pPr defTabSz="914367">
              <a:defRPr/>
            </a:pPr>
            <a:endParaRPr lang="en-US" sz="1765">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pPr defTabSz="914367">
              <a:defRPr/>
            </a:pPr>
            <a:fld id="{A96C389C-0192-4AE2-8ADE-E01FEE1F73B0}" type="slidenum">
              <a:rPr lang="en-US" sz="1765" smtClean="0">
                <a:solidFill>
                  <a:srgbClr val="FFFFFF"/>
                </a:solidFill>
              </a:rPr>
              <a:pPr defTabSz="914367">
                <a:defRPr/>
              </a:pPr>
              <a:t>‹#›</a:t>
            </a:fld>
            <a:endParaRPr lang="en-US" sz="1765">
              <a:solidFill>
                <a:srgbClr val="FFFFFF"/>
              </a:solidFill>
            </a:endParaRPr>
          </a:p>
        </p:txBody>
      </p:sp>
    </p:spTree>
    <p:extLst>
      <p:ext uri="{BB962C8B-B14F-4D97-AF65-F5344CB8AC3E}">
        <p14:creationId xmlns:p14="http://schemas.microsoft.com/office/powerpoint/2010/main" val="136558521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3113" y="4309987"/>
            <a:ext cx="12188887" cy="2551126"/>
          </a:xfrm>
          <a:prstGeom prst="rect">
            <a:avLst/>
          </a:prstGeom>
          <a:solidFill>
            <a:srgbClr val="4DA0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altLang="en-US" sz="1765" b="0" i="0" u="none" strike="noStrike" kern="1200" cap="none" spc="0" normalizeH="0" baseline="0" noProof="0">
              <a:ln>
                <a:noFill/>
              </a:ln>
              <a:solidFill>
                <a:srgbClr val="FFFFFF"/>
              </a:solidFill>
              <a:effectLst/>
              <a:uLnTx/>
              <a:uFillTx/>
              <a:latin typeface="Segoe UI" panose="020B0502040204020203" pitchFamily="34" charset="0"/>
              <a:ea typeface="MS PGothic"/>
              <a:cs typeface="+mn-cs"/>
            </a:endParaRPr>
          </a:p>
        </p:txBody>
      </p:sp>
      <p:sp>
        <p:nvSpPr>
          <p:cNvPr id="7" name="Rectangle 7"/>
          <p:cNvSpPr>
            <a:spLocks noChangeArrowheads="1"/>
          </p:cNvSpPr>
          <p:nvPr userDrawn="1"/>
        </p:nvSpPr>
        <p:spPr bwMode="auto">
          <a:xfrm>
            <a:off x="0" y="5729528"/>
            <a:ext cx="12188887" cy="113158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altLang="en-US" sz="1765" b="0" i="0" u="none" strike="noStrike" kern="1200" cap="none" spc="0" normalizeH="0" baseline="0" noProof="0">
              <a:ln>
                <a:noFill/>
              </a:ln>
              <a:solidFill>
                <a:srgbClr val="FFFFFF"/>
              </a:solidFill>
              <a:effectLst/>
              <a:uLnTx/>
              <a:uFillTx/>
              <a:latin typeface="Segoe UI" panose="020B0502040204020203" pitchFamily="34" charset="0"/>
              <a:ea typeface="MS PGothic"/>
              <a:cs typeface="+mn-cs"/>
            </a:endParaRPr>
          </a:p>
        </p:txBody>
      </p:sp>
      <p:sp>
        <p:nvSpPr>
          <p:cNvPr id="8" name="Rectangle 8"/>
          <p:cNvSpPr>
            <a:spLocks noChangeArrowheads="1"/>
          </p:cNvSpPr>
          <p:nvPr userDrawn="1"/>
        </p:nvSpPr>
        <p:spPr bwMode="auto">
          <a:xfrm>
            <a:off x="3113" y="3343392"/>
            <a:ext cx="12185775"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altLang="en-US" sz="1765" b="0" i="0" u="none" strike="noStrike" kern="1200" cap="none" spc="0" normalizeH="0" baseline="0" noProof="0">
              <a:ln>
                <a:noFill/>
              </a:ln>
              <a:solidFill>
                <a:srgbClr val="FFFFFF"/>
              </a:solidFill>
              <a:effectLst/>
              <a:uLnTx/>
              <a:uFillTx/>
              <a:latin typeface="Segoe UI" panose="020B0502040204020203" pitchFamily="34" charset="0"/>
              <a:ea typeface="MS PGothic"/>
              <a:cs typeface="+mn-cs"/>
            </a:endParaRPr>
          </a:p>
        </p:txBody>
      </p:sp>
      <p:sp>
        <p:nvSpPr>
          <p:cNvPr id="10" name="Rectangle 9"/>
          <p:cNvSpPr/>
          <p:nvPr userDrawn="1"/>
        </p:nvSpPr>
        <p:spPr bwMode="white">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49769" y="6061065"/>
            <a:ext cx="1522055" cy="32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6"/>
          <p:cNvSpPr>
            <a:spLocks noChangeArrowheads="1"/>
          </p:cNvSpPr>
          <p:nvPr userDrawn="1"/>
        </p:nvSpPr>
        <p:spPr bwMode="auto">
          <a:xfrm>
            <a:off x="3113" y="4309987"/>
            <a:ext cx="12188887" cy="255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altLang="en-US" sz="1765" b="0" i="0" u="none" strike="noStrike" kern="1200" cap="none" spc="0" normalizeH="0" baseline="0" noProof="0">
              <a:ln>
                <a:noFill/>
              </a:ln>
              <a:solidFill>
                <a:srgbClr val="FFFFFF"/>
              </a:solidFill>
              <a:effectLst/>
              <a:uLnTx/>
              <a:uFillTx/>
              <a:latin typeface="Segoe UI" panose="020B0502040204020203" pitchFamily="34" charset="0"/>
              <a:ea typeface="MS PGothic"/>
              <a:cs typeface="+mn-cs"/>
            </a:endParaRPr>
          </a:p>
        </p:txBody>
      </p:sp>
      <p:sp>
        <p:nvSpPr>
          <p:cNvPr id="13" name="TextBox 7"/>
          <p:cNvSpPr txBox="1"/>
          <p:nvPr userDrawn="1"/>
        </p:nvSpPr>
        <p:spPr bwMode="white">
          <a:xfrm>
            <a:off x="4332001" y="6566898"/>
            <a:ext cx="3527998"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gradFill>
                  <a:gsLst>
                    <a:gs pos="3333">
                      <a:schemeClr val="tx1"/>
                    </a:gs>
                    <a:gs pos="39000">
                      <a:schemeClr val="tx1"/>
                    </a:gs>
                  </a:gsLst>
                  <a:lin ang="5400000" scaled="0"/>
                </a:gra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Click to edit Master text styles</a:t>
            </a:r>
          </a:p>
        </p:txBody>
      </p:sp>
      <p:sp>
        <p:nvSpPr>
          <p:cNvPr id="15" name="Text Placeholder 16"/>
          <p:cNvSpPr>
            <a:spLocks noGrp="1"/>
          </p:cNvSpPr>
          <p:nvPr>
            <p:ph type="body" sz="quarter" idx="14"/>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Click to edit Master text styles</a:t>
            </a:r>
          </a:p>
        </p:txBody>
      </p:sp>
    </p:spTree>
    <p:extLst>
      <p:ext uri="{BB962C8B-B14F-4D97-AF65-F5344CB8AC3E}">
        <p14:creationId xmlns:p14="http://schemas.microsoft.com/office/powerpoint/2010/main" val="11489032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8"/>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6"/>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7"/>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childTnLst>
                                </p:cTn>
                              </p:par>
                              <p:par>
                                <p:cTn id="13" presetID="10" presetClass="entr" presetSubtype="0" fill="hold" nodeType="withEffect">
                                  <p:stCondLst>
                                    <p:cond delay="9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950"/>
                                        <p:tgtEl>
                                          <p:spTgt spid="11"/>
                                        </p:tgtEl>
                                      </p:cBhvr>
                                    </p:animEffect>
                                  </p:childTnLst>
                                </p:cTn>
                              </p:par>
                              <p:par>
                                <p:cTn id="16" presetID="63" presetClass="path" presetSubtype="0" decel="100000" fill="hold" nodeType="withEffect">
                                  <p:stCondLst>
                                    <p:cond delay="900"/>
                                  </p:stCondLst>
                                  <p:childTnLst>
                                    <p:animMotion origin="layout" path="M -0.01455 -1.34362E-6 L -3.90605E-7 -1.34362E-6 " pathEditMode="relative" rAng="0" ptsTypes="AA">
                                      <p:cBhvr>
                                        <p:cTn id="17" dur="950" fill="hold"/>
                                        <p:tgtEl>
                                          <p:spTgt spid="11"/>
                                        </p:tgtEl>
                                        <p:attrNameLst>
                                          <p:attrName>ppt_x</p:attrName>
                                          <p:attrName>ppt_y</p:attrName>
                                        </p:attrNameLst>
                                      </p:cBhvr>
                                      <p:rCtr x="728" y="0"/>
                                    </p:animMotion>
                                  </p:childTnLst>
                                </p:cTn>
                              </p:par>
                              <p:par>
                                <p:cTn id="18" presetID="6" presetClass="emph" presetSubtype="0" accel="100000" autoRev="1" fill="hold" nodeType="withEffect">
                                  <p:stCondLst>
                                    <p:cond delay="200"/>
                                  </p:stCondLst>
                                  <p:childTnLst>
                                    <p:animScale>
                                      <p:cBhvr>
                                        <p:cTn id="19" dur="500" fill="hold"/>
                                        <p:tgtEl>
                                          <p:spTgt spid="11"/>
                                        </p:tgtEl>
                                      </p:cBhvr>
                                      <p:by x="95000" y="95000"/>
                                    </p:animScale>
                                  </p:childTnLst>
                                </p:cTn>
                              </p:par>
                              <p:par>
                                <p:cTn id="20" presetID="10" presetClass="entr" presetSubtype="0" fill="hold" nodeType="withEffect">
                                  <p:stCondLst>
                                    <p:cond delay="10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950"/>
                                        <p:tgtEl>
                                          <p:spTgt spid="13"/>
                                        </p:tgtEl>
                                      </p:cBhvr>
                                    </p:animEffect>
                                  </p:childTnLst>
                                </p:cTn>
                              </p:par>
                              <p:par>
                                <p:cTn id="23" presetID="63" presetClass="path" presetSubtype="0" decel="100000" fill="hold" nodeType="withEffect">
                                  <p:stCondLst>
                                    <p:cond delay="1000"/>
                                  </p:stCondLst>
                                  <p:childTnLst>
                                    <p:animMotion origin="layout" path="M -0.01455 -1.34362E-6 L -3.90605E-7 -1.34362E-6 " pathEditMode="relative" rAng="0" ptsTypes="AA">
                                      <p:cBhvr>
                                        <p:cTn id="24" dur="950" fill="hold"/>
                                        <p:tgtEl>
                                          <p:spTgt spid="13"/>
                                        </p:tgtEl>
                                        <p:attrNameLst>
                                          <p:attrName>ppt_x</p:attrName>
                                          <p:attrName>ppt_y</p:attrName>
                                        </p:attrNameLst>
                                      </p:cBhvr>
                                      <p:rCtr x="728" y="0"/>
                                    </p:animMotion>
                                  </p:childTnLst>
                                </p:cTn>
                              </p:par>
                              <p:par>
                                <p:cTn id="25" presetID="6" presetClass="emph" presetSubtype="0" accel="100000" autoRev="1" fill="hold" nodeType="withEffect">
                                  <p:stCondLst>
                                    <p:cond delay="300"/>
                                  </p:stCondLst>
                                  <p:childTnLst>
                                    <p:animScale>
                                      <p:cBhvr>
                                        <p:cTn id="26"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42403223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pic>
        <p:nvPicPr>
          <p:cNvPr id="6"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49769" y="6061065"/>
            <a:ext cx="1522055" cy="32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userDrawn="1"/>
        </p:nvSpPr>
        <p:spPr bwMode="auto">
          <a:xfrm>
            <a:off x="3113" y="4309987"/>
            <a:ext cx="12188887" cy="255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altLang="en-US" sz="1765" b="0" i="0" u="none" strike="noStrike" kern="1200" cap="none" spc="0" normalizeH="0" baseline="0" noProof="0">
              <a:ln>
                <a:noFill/>
              </a:ln>
              <a:solidFill>
                <a:srgbClr val="FFFFFF"/>
              </a:solidFill>
              <a:effectLst/>
              <a:uLnTx/>
              <a:uFillTx/>
              <a:latin typeface="Segoe UI" panose="020B0502040204020203" pitchFamily="34" charset="0"/>
              <a:ea typeface="MS PGothic"/>
              <a:cs typeface="+mn-cs"/>
            </a:endParaRPr>
          </a:p>
        </p:txBody>
      </p:sp>
      <p:sp>
        <p:nvSpPr>
          <p:cNvPr id="8"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gradFill>
                  <a:gsLst>
                    <a:gs pos="3333">
                      <a:schemeClr val="tx1"/>
                    </a:gs>
                    <a:gs pos="39000">
                      <a:schemeClr val="tx1"/>
                    </a:gs>
                  </a:gsLst>
                  <a:lin ang="5400000" scaled="0"/>
                </a:gradFill>
              </a:defRPr>
            </a:lvl1pPr>
          </a:lstStyle>
          <a:p>
            <a:r>
              <a:rPr lang="en-US"/>
              <a:t>Click to edit Master title style</a:t>
            </a:r>
            <a:endParaRPr lang="en-US" dirty="0"/>
          </a:p>
        </p:txBody>
      </p:sp>
      <p:sp>
        <p:nvSpPr>
          <p:cNvPr id="15" name="Text Placeholder 16"/>
          <p:cNvSpPr>
            <a:spLocks noGrp="1"/>
          </p:cNvSpPr>
          <p:nvPr>
            <p:ph type="body" sz="quarter" idx="13"/>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Click to edit Master text styles</a:t>
            </a:r>
          </a:p>
        </p:txBody>
      </p:sp>
      <p:sp>
        <p:nvSpPr>
          <p:cNvPr id="10" name="Text Placeholder 16"/>
          <p:cNvSpPr>
            <a:spLocks noGrp="1"/>
          </p:cNvSpPr>
          <p:nvPr>
            <p:ph type="body" sz="quarter" idx="14"/>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Click to edit Master text styles</a:t>
            </a:r>
          </a:p>
        </p:txBody>
      </p:sp>
    </p:spTree>
    <p:extLst>
      <p:ext uri="{BB962C8B-B14F-4D97-AF65-F5344CB8AC3E}">
        <p14:creationId xmlns:p14="http://schemas.microsoft.com/office/powerpoint/2010/main" val="2372024846"/>
      </p:ext>
    </p:extLst>
  </p:cSld>
  <p:clrMapOvr>
    <a:masterClrMapping/>
  </p:clrMapOvr>
  <p:transition spd="med">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74892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4" name="Text Placeholder 3"/>
          <p:cNvSpPr>
            <a:spLocks noGrp="1"/>
          </p:cNvSpPr>
          <p:nvPr>
            <p:ph type="body" sz="quarter" idx="10"/>
          </p:nvPr>
        </p:nvSpPr>
        <p:spPr>
          <a:xfrm>
            <a:off x="269239" y="1189177"/>
            <a:ext cx="11653523" cy="2184808"/>
          </a:xfrm>
        </p:spPr>
        <p:txBody>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447300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6"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706412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26130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7694756"/>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3"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22968039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3"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10623312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66112115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5" name="TextBox 7"/>
          <p:cNvSpPr txBox="1"/>
          <p:nvPr userDrawn="1"/>
        </p:nvSpPr>
        <p:spPr bwMode="white">
          <a:xfrm>
            <a:off x="4332001" y="6566898"/>
            <a:ext cx="3527998"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3" name="Title 1"/>
          <p:cNvSpPr>
            <a:spLocks noGrp="1"/>
          </p:cNvSpPr>
          <p:nvPr>
            <p:ph type="title"/>
          </p:nvPr>
        </p:nvSpPr>
        <p:spPr>
          <a:xfrm>
            <a:off x="1165664" y="1178349"/>
            <a:ext cx="9860672" cy="899665"/>
          </a:xfrm>
        </p:spPr>
        <p:txBody>
          <a:bodyPr/>
          <a:lstStyle>
            <a:lvl1pPr marL="228766" indent="-228766">
              <a:defRPr sz="5882" baseline="0"/>
            </a:lvl1pPr>
          </a:lstStyle>
          <a:p>
            <a:r>
              <a:rPr lang="en-US"/>
              <a:t>Click to edit Master title style</a:t>
            </a:r>
            <a:endParaRPr lang="en-US" dirty="0"/>
          </a:p>
        </p:txBody>
      </p:sp>
      <p:sp>
        <p:nvSpPr>
          <p:cNvPr id="4" name="Text Placeholder 3"/>
          <p:cNvSpPr>
            <a:spLocks noGrp="1"/>
          </p:cNvSpPr>
          <p:nvPr>
            <p:ph type="body" sz="quarter" idx="10"/>
          </p:nvPr>
        </p:nvSpPr>
        <p:spPr>
          <a:xfrm>
            <a:off x="5647788" y="5025984"/>
            <a:ext cx="5378549" cy="1050156"/>
          </a:xfrm>
        </p:spPr>
        <p:txBody>
          <a:bodyPr/>
          <a:lstStyle>
            <a:lvl1pPr marL="0" indent="0">
              <a:spcBef>
                <a:spcPts val="0"/>
              </a:spcBef>
              <a:buNone/>
              <a:defRPr sz="3137" baseline="0">
                <a:latin typeface="+mj-lt"/>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1123462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58570" y="358621"/>
            <a:ext cx="11474238" cy="806897"/>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33145231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5" name="TextBox 7"/>
          <p:cNvSpPr txBox="1"/>
          <p:nvPr userDrawn="1"/>
        </p:nvSpPr>
        <p:spPr bwMode="white">
          <a:xfrm>
            <a:off x="4332001" y="6566898"/>
            <a:ext cx="3527998"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3" name="Title 1"/>
          <p:cNvSpPr>
            <a:spLocks noGrp="1"/>
          </p:cNvSpPr>
          <p:nvPr>
            <p:ph type="title"/>
          </p:nvPr>
        </p:nvSpPr>
        <p:spPr>
          <a:xfrm>
            <a:off x="1165664" y="2084173"/>
            <a:ext cx="9860672" cy="899665"/>
          </a:xfrm>
        </p:spPr>
        <p:txBody>
          <a:bodyPr/>
          <a:lstStyle>
            <a:lvl1pPr marL="277008" indent="-277008">
              <a:tabLst>
                <a:tab pos="277008" algn="l"/>
              </a:tabLst>
              <a:defRPr sz="5882" baseline="0"/>
            </a:lvl1pPr>
          </a:lstStyle>
          <a:p>
            <a:r>
              <a:rPr lang="en-US"/>
              <a:t>Click to edit Master title style</a:t>
            </a:r>
            <a:endParaRPr lang="en-US" dirty="0"/>
          </a:p>
        </p:txBody>
      </p:sp>
      <p:sp>
        <p:nvSpPr>
          <p:cNvPr id="4" name="Text Placeholder 3"/>
          <p:cNvSpPr>
            <a:spLocks noGrp="1"/>
          </p:cNvSpPr>
          <p:nvPr>
            <p:ph type="body" sz="quarter" idx="10"/>
          </p:nvPr>
        </p:nvSpPr>
        <p:spPr>
          <a:xfrm>
            <a:off x="5647788" y="4773813"/>
            <a:ext cx="5378549" cy="1050156"/>
          </a:xfrm>
        </p:spPr>
        <p:txBody>
          <a:bodyPr/>
          <a:lstStyle>
            <a:lvl1pPr marL="0" indent="0">
              <a:spcBef>
                <a:spcPts val="0"/>
              </a:spcBef>
              <a:buNone/>
              <a:defRPr sz="3137" baseline="0">
                <a:latin typeface="+mj-lt"/>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5857426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5" name="TextBox 7"/>
          <p:cNvSpPr txBox="1"/>
          <p:nvPr userDrawn="1"/>
        </p:nvSpPr>
        <p:spPr bwMode="white">
          <a:xfrm>
            <a:off x="4332001" y="6566898"/>
            <a:ext cx="3527998"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0744285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lvl="0"/>
            <a:r>
              <a:rPr lang="en-US" dirty="0"/>
              <a:t>Click to edit Master text styles</a:t>
            </a:r>
          </a:p>
        </p:txBody>
      </p:sp>
      <p:sp>
        <p:nvSpPr>
          <p:cNvPr id="15" name="Title 1"/>
          <p:cNvSpPr>
            <a:spLocks noGrp="1"/>
          </p:cNvSpPr>
          <p:nvPr>
            <p:ph type="ctrTitle"/>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lIns="182880" tIns="146304" rIns="182880" bIns="146304" numCol="1" anchor="ctr" anchorCtr="0" compatLnSpc="1">
            <a:prstTxWarp prst="textNoShape">
              <a:avLst/>
            </a:prstTxWarp>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lvl="0"/>
            <a:r>
              <a:rPr lang="en-US"/>
              <a:t>Click to edit Master title style</a:t>
            </a:r>
            <a:endParaRPr lang="en-US" dirty="0"/>
          </a:p>
        </p:txBody>
      </p:sp>
    </p:spTree>
    <p:extLst>
      <p:ext uri="{BB962C8B-B14F-4D97-AF65-F5344CB8AC3E}">
        <p14:creationId xmlns:p14="http://schemas.microsoft.com/office/powerpoint/2010/main" val="312126228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62767686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lvl="0"/>
            <a:r>
              <a:rPr lang="en-US" dirty="0"/>
              <a:t>Click to edit Master text styles</a:t>
            </a:r>
          </a:p>
        </p:txBody>
      </p:sp>
    </p:spTree>
    <p:extLst>
      <p:ext uri="{BB962C8B-B14F-4D97-AF65-F5344CB8AC3E}">
        <p14:creationId xmlns:p14="http://schemas.microsoft.com/office/powerpoint/2010/main" val="35939842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3" name="Rectangle 2"/>
          <p:cNvSpPr/>
          <p:nvPr userDrawn="1"/>
        </p:nvSpPr>
        <p:spPr>
          <a:xfrm>
            <a:off x="8035284" y="93645"/>
            <a:ext cx="4003486" cy="301770"/>
          </a:xfrm>
          <a:prstGeom prst="rect">
            <a:avLst/>
          </a:prstGeom>
        </p:spPr>
        <p:txBody>
          <a:bodyPr>
            <a:spAutoFit/>
          </a:bodyPr>
          <a:lstStyle/>
          <a:p>
            <a:pPr marL="0" marR="0" lvl="0" indent="0" algn="r" defTabSz="914225" rtl="0" eaLnBrk="1" fontAlgn="base" latinLnBrk="0" hangingPunct="1">
              <a:lnSpc>
                <a:spcPct val="100000"/>
              </a:lnSpc>
              <a:spcBef>
                <a:spcPts val="0"/>
              </a:spcBef>
              <a:spcAft>
                <a:spcPts val="1176"/>
              </a:spcAft>
              <a:buClrTx/>
              <a:buSzPts val="1400"/>
              <a:buFontTx/>
              <a:buNone/>
              <a:tabLst/>
              <a:defRPr/>
            </a:pPr>
            <a:r>
              <a:rPr kumimoji="0" lang="en-US" sz="1372" b="0" i="0" u="none" strike="noStrike" kern="1200" cap="none" spc="0" normalizeH="0" baseline="0" noProof="0" dirty="0">
                <a:ln>
                  <a:noFill/>
                </a:ln>
                <a:gradFill>
                  <a:gsLst>
                    <a:gs pos="19444">
                      <a:srgbClr val="FFFFFF">
                        <a:lumMod val="50000"/>
                      </a:srgbClr>
                    </a:gs>
                    <a:gs pos="100000">
                      <a:srgbClr val="FFFFFF">
                        <a:lumMod val="50000"/>
                      </a:srgbClr>
                    </a:gs>
                  </a:gsLst>
                  <a:lin ang="0" scaled="0"/>
                </a:gradFill>
                <a:effectLst/>
                <a:uLnTx/>
                <a:uFillTx/>
                <a:latin typeface="Segoe UI Semilight" panose="020B0402040204020203" pitchFamily="34" charset="0"/>
                <a:ea typeface="MS PGothic"/>
                <a:cs typeface="Segoe UI Semilight" panose="020B0402040204020203" pitchFamily="34" charset="0"/>
              </a:rPr>
              <a:t>Developer and app platform</a:t>
            </a:r>
          </a:p>
        </p:txBody>
      </p:sp>
      <p:sp>
        <p:nvSpPr>
          <p:cNvPr id="2" name="Title 1"/>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2027223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843" y="6356803"/>
            <a:ext cx="2742188" cy="364224"/>
          </a:xfrm>
          <a:prstGeom prst="rect">
            <a:avLst/>
          </a:prstGeom>
        </p:spPr>
        <p:txBody>
          <a:bodyPr/>
          <a:lstStyle>
            <a:lvl1pPr defTabSz="914367" eaLnBrk="1" fontAlgn="auto" hangingPunct="1">
              <a:spcBef>
                <a:spcPts val="0"/>
              </a:spcBef>
              <a:spcAft>
                <a:spcPts val="0"/>
              </a:spcAft>
              <a:defRPr>
                <a:solidFill>
                  <a:srgbClr val="FFFFFF"/>
                </a:solidFill>
                <a:latin typeface="Segoe UI"/>
                <a:ea typeface="+mn-ea"/>
                <a:cs typeface="+mn-cs"/>
              </a:defRPr>
            </a:lvl1pPr>
          </a:lstStyle>
          <a:p>
            <a:pPr>
              <a:defRPr/>
            </a:pPr>
            <a:endParaRPr lang="en-US" sz="1765"/>
          </a:p>
        </p:txBody>
      </p:sp>
      <p:sp>
        <p:nvSpPr>
          <p:cNvPr id="6" name="Footer Placeholder 5"/>
          <p:cNvSpPr>
            <a:spLocks noGrp="1"/>
          </p:cNvSpPr>
          <p:nvPr>
            <p:ph type="ftr" sz="quarter" idx="11"/>
          </p:nvPr>
        </p:nvSpPr>
        <p:spPr>
          <a:xfrm>
            <a:off x="4038581" y="6356803"/>
            <a:ext cx="4114839" cy="364224"/>
          </a:xfrm>
          <a:prstGeom prst="rect">
            <a:avLst/>
          </a:prstGeom>
        </p:spPr>
        <p:txBody>
          <a:bodyPr/>
          <a:lstStyle>
            <a:lvl1pPr defTabSz="914367" eaLnBrk="1" fontAlgn="auto" hangingPunct="1">
              <a:spcBef>
                <a:spcPts val="0"/>
              </a:spcBef>
              <a:spcAft>
                <a:spcPts val="0"/>
              </a:spcAft>
              <a:defRPr>
                <a:solidFill>
                  <a:srgbClr val="FFFFFF"/>
                </a:solidFill>
                <a:latin typeface="Segoe UI"/>
                <a:ea typeface="+mn-ea"/>
                <a:cs typeface="+mn-cs"/>
              </a:defRPr>
            </a:lvl1pPr>
          </a:lstStyle>
          <a:p>
            <a:pPr>
              <a:defRPr/>
            </a:pPr>
            <a:endParaRPr lang="en-US" sz="1765"/>
          </a:p>
        </p:txBody>
      </p:sp>
      <p:sp>
        <p:nvSpPr>
          <p:cNvPr id="7" name="Slide Number Placeholder 6"/>
          <p:cNvSpPr>
            <a:spLocks noGrp="1"/>
          </p:cNvSpPr>
          <p:nvPr>
            <p:ph type="sldNum" sz="quarter" idx="12"/>
          </p:nvPr>
        </p:nvSpPr>
        <p:spPr>
          <a:xfrm>
            <a:off x="8610971" y="6356803"/>
            <a:ext cx="2742188" cy="364224"/>
          </a:xfrm>
          <a:prstGeom prst="rect">
            <a:avLst/>
          </a:prstGeom>
        </p:spPr>
        <p:txBody>
          <a:bodyPr/>
          <a:lstStyle>
            <a:lvl1pPr defTabSz="914367" eaLnBrk="1" fontAlgn="auto" hangingPunct="1">
              <a:spcBef>
                <a:spcPts val="0"/>
              </a:spcBef>
              <a:spcAft>
                <a:spcPts val="0"/>
              </a:spcAft>
              <a:defRPr>
                <a:solidFill>
                  <a:srgbClr val="FFFFFF"/>
                </a:solidFill>
                <a:latin typeface="Segoe UI"/>
                <a:ea typeface="+mn-ea"/>
                <a:cs typeface="+mn-cs"/>
              </a:defRPr>
            </a:lvl1pPr>
          </a:lstStyle>
          <a:p>
            <a:pPr>
              <a:defRPr/>
            </a:pPr>
            <a:fld id="{5586B516-D321-458B-AB19-D3A7112E8BB7}" type="slidenum">
              <a:rPr lang="en-US" sz="1765" smtClean="0"/>
              <a:pPr>
                <a:defRPr/>
              </a:pPr>
              <a:t>‹#›</a:t>
            </a:fld>
            <a:endParaRPr lang="en-US" sz="1765"/>
          </a:p>
        </p:txBody>
      </p:sp>
    </p:spTree>
    <p:extLst>
      <p:ext uri="{BB962C8B-B14F-4D97-AF65-F5344CB8AC3E}">
        <p14:creationId xmlns:p14="http://schemas.microsoft.com/office/powerpoint/2010/main" val="13544130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1132575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0115148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2182101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endParaRPr lang="en-US"/>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1254238"/>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3113" y="4309987"/>
            <a:ext cx="12188887" cy="2551126"/>
          </a:xfrm>
          <a:prstGeom prst="rect">
            <a:avLst/>
          </a:prstGeom>
          <a:solidFill>
            <a:srgbClr val="4DA0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altLang="en-US" sz="1765" b="0" i="0" u="none" strike="noStrike" kern="1200" cap="none" spc="0" normalizeH="0" baseline="0" noProof="0">
              <a:ln>
                <a:noFill/>
              </a:ln>
              <a:solidFill>
                <a:srgbClr val="FFFFFF"/>
              </a:solidFill>
              <a:effectLst/>
              <a:uLnTx/>
              <a:uFillTx/>
              <a:latin typeface="Segoe UI" panose="020B0502040204020203" pitchFamily="34" charset="0"/>
              <a:ea typeface="MS PGothic"/>
            </a:endParaRPr>
          </a:p>
        </p:txBody>
      </p:sp>
      <p:sp>
        <p:nvSpPr>
          <p:cNvPr id="7" name="Rectangle 7"/>
          <p:cNvSpPr>
            <a:spLocks noChangeArrowheads="1"/>
          </p:cNvSpPr>
          <p:nvPr userDrawn="1"/>
        </p:nvSpPr>
        <p:spPr bwMode="auto">
          <a:xfrm>
            <a:off x="0" y="5729528"/>
            <a:ext cx="12188887" cy="113158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altLang="en-US" sz="1765" b="0" i="0" u="none" strike="noStrike" kern="1200" cap="none" spc="0" normalizeH="0" baseline="0" noProof="0">
              <a:ln>
                <a:noFill/>
              </a:ln>
              <a:solidFill>
                <a:srgbClr val="FFFFFF"/>
              </a:solidFill>
              <a:effectLst/>
              <a:uLnTx/>
              <a:uFillTx/>
              <a:latin typeface="Segoe UI" panose="020B0502040204020203" pitchFamily="34" charset="0"/>
              <a:ea typeface="MS PGothic"/>
            </a:endParaRPr>
          </a:p>
        </p:txBody>
      </p:sp>
      <p:sp>
        <p:nvSpPr>
          <p:cNvPr id="8" name="Rectangle 8"/>
          <p:cNvSpPr>
            <a:spLocks noChangeArrowheads="1"/>
          </p:cNvSpPr>
          <p:nvPr userDrawn="1"/>
        </p:nvSpPr>
        <p:spPr bwMode="auto">
          <a:xfrm>
            <a:off x="3113" y="3343392"/>
            <a:ext cx="12185775"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altLang="en-US" sz="1765" b="0" i="0" u="none" strike="noStrike" kern="1200" cap="none" spc="0" normalizeH="0" baseline="0" noProof="0">
              <a:ln>
                <a:noFill/>
              </a:ln>
              <a:solidFill>
                <a:srgbClr val="FFFFFF"/>
              </a:solidFill>
              <a:effectLst/>
              <a:uLnTx/>
              <a:uFillTx/>
              <a:latin typeface="Segoe UI" panose="020B0502040204020203" pitchFamily="34" charset="0"/>
              <a:ea typeface="MS PGothic"/>
            </a:endParaRPr>
          </a:p>
        </p:txBody>
      </p:sp>
      <p:sp>
        <p:nvSpPr>
          <p:cNvPr id="10" name="Rectangle 9"/>
          <p:cNvSpPr/>
          <p:nvPr userDrawn="1"/>
        </p:nvSpPr>
        <p:spPr bwMode="white">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49769" y="6061065"/>
            <a:ext cx="1522055" cy="32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6"/>
          <p:cNvSpPr>
            <a:spLocks noChangeArrowheads="1"/>
          </p:cNvSpPr>
          <p:nvPr userDrawn="1"/>
        </p:nvSpPr>
        <p:spPr bwMode="auto">
          <a:xfrm>
            <a:off x="3113" y="4309987"/>
            <a:ext cx="12188887" cy="255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altLang="en-US" sz="1765" b="0" i="0" u="none" strike="noStrike" kern="1200" cap="none" spc="0" normalizeH="0" baseline="0" noProof="0">
              <a:ln>
                <a:noFill/>
              </a:ln>
              <a:solidFill>
                <a:srgbClr val="FFFFFF"/>
              </a:solidFill>
              <a:effectLst/>
              <a:uLnTx/>
              <a:uFillTx/>
              <a:latin typeface="Segoe UI" panose="020B0502040204020203" pitchFamily="34" charset="0"/>
              <a:ea typeface="MS PGothic"/>
            </a:endParaRPr>
          </a:p>
        </p:txBody>
      </p:sp>
      <p:sp>
        <p:nvSpPr>
          <p:cNvPr id="13" name="TextBox 7"/>
          <p:cNvSpPr txBox="1"/>
          <p:nvPr userDrawn="1"/>
        </p:nvSpPr>
        <p:spPr bwMode="white">
          <a:xfrm>
            <a:off x="4332001" y="6566898"/>
            <a:ext cx="3527998"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gradFill>
                  <a:gsLst>
                    <a:gs pos="3333">
                      <a:schemeClr val="tx1"/>
                    </a:gs>
                    <a:gs pos="39000">
                      <a:schemeClr val="tx1"/>
                    </a:gs>
                  </a:gsLst>
                  <a:lin ang="5400000" scaled="0"/>
                </a:gra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Click to edit Master text styles</a:t>
            </a:r>
          </a:p>
        </p:txBody>
      </p:sp>
      <p:sp>
        <p:nvSpPr>
          <p:cNvPr id="15" name="Text Placeholder 16"/>
          <p:cNvSpPr>
            <a:spLocks noGrp="1"/>
          </p:cNvSpPr>
          <p:nvPr>
            <p:ph type="body" sz="quarter" idx="14"/>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Click to edit Master text styles</a:t>
            </a:r>
          </a:p>
        </p:txBody>
      </p:sp>
    </p:spTree>
    <p:extLst>
      <p:ext uri="{BB962C8B-B14F-4D97-AF65-F5344CB8AC3E}">
        <p14:creationId xmlns:p14="http://schemas.microsoft.com/office/powerpoint/2010/main" val="10944261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8"/>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6"/>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7"/>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childTnLst>
                                </p:cTn>
                              </p:par>
                              <p:par>
                                <p:cTn id="13" presetID="10" presetClass="entr" presetSubtype="0" fill="hold" nodeType="withEffect">
                                  <p:stCondLst>
                                    <p:cond delay="9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950"/>
                                        <p:tgtEl>
                                          <p:spTgt spid="11"/>
                                        </p:tgtEl>
                                      </p:cBhvr>
                                    </p:animEffect>
                                  </p:childTnLst>
                                </p:cTn>
                              </p:par>
                              <p:par>
                                <p:cTn id="16" presetID="63" presetClass="path" presetSubtype="0" decel="100000" fill="hold" nodeType="withEffect">
                                  <p:stCondLst>
                                    <p:cond delay="900"/>
                                  </p:stCondLst>
                                  <p:childTnLst>
                                    <p:animMotion origin="layout" path="M -0.01455 -1.34362E-6 L -3.90605E-7 -1.34362E-6 " pathEditMode="relative" rAng="0" ptsTypes="AA">
                                      <p:cBhvr>
                                        <p:cTn id="17" dur="950" fill="hold"/>
                                        <p:tgtEl>
                                          <p:spTgt spid="11"/>
                                        </p:tgtEl>
                                        <p:attrNameLst>
                                          <p:attrName>ppt_x</p:attrName>
                                          <p:attrName>ppt_y</p:attrName>
                                        </p:attrNameLst>
                                      </p:cBhvr>
                                      <p:rCtr x="728" y="0"/>
                                    </p:animMotion>
                                  </p:childTnLst>
                                </p:cTn>
                              </p:par>
                              <p:par>
                                <p:cTn id="18" presetID="6" presetClass="emph" presetSubtype="0" accel="100000" autoRev="1" fill="hold" nodeType="withEffect">
                                  <p:stCondLst>
                                    <p:cond delay="200"/>
                                  </p:stCondLst>
                                  <p:childTnLst>
                                    <p:animScale>
                                      <p:cBhvr>
                                        <p:cTn id="19" dur="500" fill="hold"/>
                                        <p:tgtEl>
                                          <p:spTgt spid="11"/>
                                        </p:tgtEl>
                                      </p:cBhvr>
                                      <p:by x="95000" y="95000"/>
                                    </p:animScale>
                                  </p:childTnLst>
                                </p:cTn>
                              </p:par>
                              <p:par>
                                <p:cTn id="20" presetID="10" presetClass="entr" presetSubtype="0" fill="hold" nodeType="withEffect">
                                  <p:stCondLst>
                                    <p:cond delay="10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950"/>
                                        <p:tgtEl>
                                          <p:spTgt spid="13"/>
                                        </p:tgtEl>
                                      </p:cBhvr>
                                    </p:animEffect>
                                  </p:childTnLst>
                                </p:cTn>
                              </p:par>
                              <p:par>
                                <p:cTn id="23" presetID="63" presetClass="path" presetSubtype="0" decel="100000" fill="hold" nodeType="withEffect">
                                  <p:stCondLst>
                                    <p:cond delay="1000"/>
                                  </p:stCondLst>
                                  <p:childTnLst>
                                    <p:animMotion origin="layout" path="M -0.01455 -1.34362E-6 L -3.90605E-7 -1.34362E-6 " pathEditMode="relative" rAng="0" ptsTypes="AA">
                                      <p:cBhvr>
                                        <p:cTn id="24" dur="950" fill="hold"/>
                                        <p:tgtEl>
                                          <p:spTgt spid="13"/>
                                        </p:tgtEl>
                                        <p:attrNameLst>
                                          <p:attrName>ppt_x</p:attrName>
                                          <p:attrName>ppt_y</p:attrName>
                                        </p:attrNameLst>
                                      </p:cBhvr>
                                      <p:rCtr x="728" y="0"/>
                                    </p:animMotion>
                                  </p:childTnLst>
                                </p:cTn>
                              </p:par>
                              <p:par>
                                <p:cTn id="25" presetID="6" presetClass="emph" presetSubtype="0" accel="100000" autoRev="1" fill="hold" nodeType="withEffect">
                                  <p:stCondLst>
                                    <p:cond delay="300"/>
                                  </p:stCondLst>
                                  <p:childTnLst>
                                    <p:animScale>
                                      <p:cBhvr>
                                        <p:cTn id="26"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pic>
        <p:nvPicPr>
          <p:cNvPr id="6"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49769" y="6061065"/>
            <a:ext cx="1522055" cy="32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userDrawn="1"/>
        </p:nvSpPr>
        <p:spPr bwMode="auto">
          <a:xfrm>
            <a:off x="3113" y="4309987"/>
            <a:ext cx="12188887" cy="255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altLang="en-US" sz="1765" b="0" i="0" u="none" strike="noStrike" kern="1200" cap="none" spc="0" normalizeH="0" baseline="0" noProof="0">
              <a:ln>
                <a:noFill/>
              </a:ln>
              <a:solidFill>
                <a:srgbClr val="FFFFFF"/>
              </a:solidFill>
              <a:effectLst/>
              <a:uLnTx/>
              <a:uFillTx/>
              <a:latin typeface="Segoe UI" panose="020B0502040204020203" pitchFamily="34" charset="0"/>
              <a:ea typeface="MS PGothic"/>
            </a:endParaRPr>
          </a:p>
        </p:txBody>
      </p:sp>
      <p:sp>
        <p:nvSpPr>
          <p:cNvPr id="8"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gradFill>
                  <a:gsLst>
                    <a:gs pos="3333">
                      <a:schemeClr val="tx1"/>
                    </a:gs>
                    <a:gs pos="39000">
                      <a:schemeClr val="tx1"/>
                    </a:gs>
                  </a:gsLst>
                  <a:lin ang="5400000" scaled="0"/>
                </a:gradFill>
              </a:defRPr>
            </a:lvl1pPr>
          </a:lstStyle>
          <a:p>
            <a:r>
              <a:rPr lang="en-US"/>
              <a:t>Click to edit Master title style</a:t>
            </a:r>
            <a:endParaRPr lang="en-US" dirty="0"/>
          </a:p>
        </p:txBody>
      </p:sp>
      <p:sp>
        <p:nvSpPr>
          <p:cNvPr id="15" name="Text Placeholder 16"/>
          <p:cNvSpPr>
            <a:spLocks noGrp="1"/>
          </p:cNvSpPr>
          <p:nvPr>
            <p:ph type="body" sz="quarter" idx="13"/>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Click to edit Master text styles</a:t>
            </a:r>
          </a:p>
        </p:txBody>
      </p:sp>
      <p:sp>
        <p:nvSpPr>
          <p:cNvPr id="10" name="Text Placeholder 16"/>
          <p:cNvSpPr>
            <a:spLocks noGrp="1"/>
          </p:cNvSpPr>
          <p:nvPr>
            <p:ph type="body" sz="quarter" idx="14"/>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Click to edit Master text styles</a:t>
            </a:r>
          </a:p>
        </p:txBody>
      </p:sp>
    </p:spTree>
    <p:extLst>
      <p:ext uri="{BB962C8B-B14F-4D97-AF65-F5344CB8AC3E}">
        <p14:creationId xmlns:p14="http://schemas.microsoft.com/office/powerpoint/2010/main" val="2819166023"/>
      </p:ext>
    </p:extLst>
  </p:cSld>
  <p:clrMapOvr>
    <a:masterClrMapping/>
  </p:clrMapOvr>
  <p:transition spd="med">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769718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4" name="Text Placeholder 3"/>
          <p:cNvSpPr>
            <a:spLocks noGrp="1"/>
          </p:cNvSpPr>
          <p:nvPr>
            <p:ph type="body" sz="quarter" idx="10"/>
          </p:nvPr>
        </p:nvSpPr>
        <p:spPr>
          <a:xfrm>
            <a:off x="269239" y="1189177"/>
            <a:ext cx="11653523" cy="2184808"/>
          </a:xfrm>
        </p:spPr>
        <p:txBody>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069012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6"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52949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759128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38441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3"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84494889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3"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15143532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61833354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095689" cy="6858623"/>
          </a:xfrm>
        </p:spPr>
        <p:txBody>
          <a:bodyPr/>
          <a:lstStyle/>
          <a:p>
            <a:endParaRPr lang="en-US"/>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491511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5" name="TextBox 7"/>
          <p:cNvSpPr txBox="1"/>
          <p:nvPr userDrawn="1"/>
        </p:nvSpPr>
        <p:spPr bwMode="white">
          <a:xfrm>
            <a:off x="4332001" y="6566898"/>
            <a:ext cx="3527998"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3" name="Title 1"/>
          <p:cNvSpPr>
            <a:spLocks noGrp="1"/>
          </p:cNvSpPr>
          <p:nvPr>
            <p:ph type="title"/>
          </p:nvPr>
        </p:nvSpPr>
        <p:spPr>
          <a:xfrm>
            <a:off x="1165664" y="1178349"/>
            <a:ext cx="9860672" cy="899665"/>
          </a:xfrm>
        </p:spPr>
        <p:txBody>
          <a:bodyPr/>
          <a:lstStyle>
            <a:lvl1pPr marL="228766" indent="-228766">
              <a:defRPr sz="5882" baseline="0"/>
            </a:lvl1pPr>
          </a:lstStyle>
          <a:p>
            <a:r>
              <a:rPr lang="en-US"/>
              <a:t>Click to edit Master title style</a:t>
            </a:r>
            <a:endParaRPr lang="en-US" dirty="0"/>
          </a:p>
        </p:txBody>
      </p:sp>
      <p:sp>
        <p:nvSpPr>
          <p:cNvPr id="4" name="Text Placeholder 3"/>
          <p:cNvSpPr>
            <a:spLocks noGrp="1"/>
          </p:cNvSpPr>
          <p:nvPr>
            <p:ph type="body" sz="quarter" idx="10"/>
          </p:nvPr>
        </p:nvSpPr>
        <p:spPr>
          <a:xfrm>
            <a:off x="5647788" y="5025984"/>
            <a:ext cx="5378549" cy="1050156"/>
          </a:xfrm>
        </p:spPr>
        <p:txBody>
          <a:bodyPr/>
          <a:lstStyle>
            <a:lvl1pPr marL="0" indent="0">
              <a:spcBef>
                <a:spcPts val="0"/>
              </a:spcBef>
              <a:buNone/>
              <a:defRPr sz="3137" baseline="0">
                <a:latin typeface="+mj-lt"/>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6151259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5" name="TextBox 7"/>
          <p:cNvSpPr txBox="1"/>
          <p:nvPr userDrawn="1"/>
        </p:nvSpPr>
        <p:spPr bwMode="white">
          <a:xfrm>
            <a:off x="4332001" y="6566898"/>
            <a:ext cx="3527998"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3" name="Title 1"/>
          <p:cNvSpPr>
            <a:spLocks noGrp="1"/>
          </p:cNvSpPr>
          <p:nvPr>
            <p:ph type="title"/>
          </p:nvPr>
        </p:nvSpPr>
        <p:spPr>
          <a:xfrm>
            <a:off x="1165664" y="2084173"/>
            <a:ext cx="9860672" cy="899665"/>
          </a:xfrm>
        </p:spPr>
        <p:txBody>
          <a:bodyPr/>
          <a:lstStyle>
            <a:lvl1pPr marL="277008" indent="-277008">
              <a:tabLst>
                <a:tab pos="277008" algn="l"/>
              </a:tabLst>
              <a:defRPr sz="5882" baseline="0"/>
            </a:lvl1pPr>
          </a:lstStyle>
          <a:p>
            <a:r>
              <a:rPr lang="en-US"/>
              <a:t>Click to edit Master title style</a:t>
            </a:r>
            <a:endParaRPr lang="en-US" dirty="0"/>
          </a:p>
        </p:txBody>
      </p:sp>
      <p:sp>
        <p:nvSpPr>
          <p:cNvPr id="4" name="Text Placeholder 3"/>
          <p:cNvSpPr>
            <a:spLocks noGrp="1"/>
          </p:cNvSpPr>
          <p:nvPr>
            <p:ph type="body" sz="quarter" idx="10"/>
          </p:nvPr>
        </p:nvSpPr>
        <p:spPr>
          <a:xfrm>
            <a:off x="5647788" y="4773813"/>
            <a:ext cx="5378549" cy="1050156"/>
          </a:xfrm>
        </p:spPr>
        <p:txBody>
          <a:bodyPr/>
          <a:lstStyle>
            <a:lvl1pPr marL="0" indent="0">
              <a:spcBef>
                <a:spcPts val="0"/>
              </a:spcBef>
              <a:buNone/>
              <a:defRPr sz="3137" baseline="0">
                <a:latin typeface="+mj-lt"/>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3224699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5" name="TextBox 7"/>
          <p:cNvSpPr txBox="1"/>
          <p:nvPr userDrawn="1"/>
        </p:nvSpPr>
        <p:spPr bwMode="white">
          <a:xfrm>
            <a:off x="4332001" y="6566898"/>
            <a:ext cx="3527998"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8094984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lvl="0"/>
            <a:r>
              <a:rPr lang="en-US" dirty="0"/>
              <a:t>Click to edit Master text styles</a:t>
            </a:r>
          </a:p>
        </p:txBody>
      </p:sp>
      <p:sp>
        <p:nvSpPr>
          <p:cNvPr id="15" name="Title 1"/>
          <p:cNvSpPr>
            <a:spLocks noGrp="1"/>
          </p:cNvSpPr>
          <p:nvPr>
            <p:ph type="ctrTitle"/>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lIns="182880" tIns="146304" rIns="182880" bIns="146304" numCol="1" anchor="ctr" anchorCtr="0" compatLnSpc="1">
            <a:prstTxWarp prst="textNoShape">
              <a:avLst/>
            </a:prstTxWarp>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lvl="0"/>
            <a:r>
              <a:rPr lang="en-US"/>
              <a:t>Click to edit Master title style</a:t>
            </a:r>
            <a:endParaRPr lang="en-US" dirty="0"/>
          </a:p>
        </p:txBody>
      </p:sp>
    </p:spTree>
    <p:extLst>
      <p:ext uri="{BB962C8B-B14F-4D97-AF65-F5344CB8AC3E}">
        <p14:creationId xmlns:p14="http://schemas.microsoft.com/office/powerpoint/2010/main" val="75072588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412469412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lvl="0"/>
            <a:r>
              <a:rPr lang="en-US" dirty="0"/>
              <a:t>Click to edit Master text styles</a:t>
            </a:r>
          </a:p>
        </p:txBody>
      </p:sp>
    </p:spTree>
    <p:extLst>
      <p:ext uri="{BB962C8B-B14F-4D97-AF65-F5344CB8AC3E}">
        <p14:creationId xmlns:p14="http://schemas.microsoft.com/office/powerpoint/2010/main" val="51044965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3" name="Rectangle 2"/>
          <p:cNvSpPr/>
          <p:nvPr userDrawn="1"/>
        </p:nvSpPr>
        <p:spPr>
          <a:xfrm>
            <a:off x="8035284" y="93645"/>
            <a:ext cx="4003486" cy="301770"/>
          </a:xfrm>
          <a:prstGeom prst="rect">
            <a:avLst/>
          </a:prstGeom>
        </p:spPr>
        <p:txBody>
          <a:bodyPr>
            <a:spAutoFit/>
          </a:bodyPr>
          <a:lstStyle/>
          <a:p>
            <a:pPr marL="0" marR="0" lvl="0" indent="0" algn="r" defTabSz="914225" rtl="0" eaLnBrk="1" fontAlgn="base" latinLnBrk="0" hangingPunct="1">
              <a:lnSpc>
                <a:spcPct val="100000"/>
              </a:lnSpc>
              <a:spcBef>
                <a:spcPts val="0"/>
              </a:spcBef>
              <a:spcAft>
                <a:spcPts val="1176"/>
              </a:spcAft>
              <a:buClrTx/>
              <a:buSzPts val="1400"/>
              <a:buFontTx/>
              <a:buNone/>
              <a:tabLst/>
              <a:defRPr/>
            </a:pPr>
            <a:r>
              <a:rPr kumimoji="0" lang="en-US" sz="1372" b="0" i="0" u="none" strike="noStrike" kern="1200" cap="none" spc="0" normalizeH="0" baseline="0" noProof="0" dirty="0">
                <a:ln>
                  <a:noFill/>
                </a:ln>
                <a:gradFill>
                  <a:gsLst>
                    <a:gs pos="19444">
                      <a:srgbClr val="FFFFFF">
                        <a:lumMod val="50000"/>
                      </a:srgbClr>
                    </a:gs>
                    <a:gs pos="100000">
                      <a:srgbClr val="FFFFFF">
                        <a:lumMod val="50000"/>
                      </a:srgbClr>
                    </a:gs>
                  </a:gsLst>
                  <a:lin ang="0" scaled="0"/>
                </a:gradFill>
                <a:effectLst/>
                <a:uLnTx/>
                <a:uFillTx/>
                <a:latin typeface="Segoe UI Semilight" panose="020B0402040204020203" pitchFamily="34" charset="0"/>
                <a:ea typeface="MS PGothic"/>
                <a:cs typeface="Segoe UI Semilight" panose="020B0402040204020203" pitchFamily="34" charset="0"/>
              </a:rPr>
              <a:t>Developer and app platform</a:t>
            </a:r>
          </a:p>
        </p:txBody>
      </p:sp>
      <p:sp>
        <p:nvSpPr>
          <p:cNvPr id="2" name="Title 1"/>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9436585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843" y="6356803"/>
            <a:ext cx="2742188" cy="364224"/>
          </a:xfrm>
          <a:prstGeom prst="rect">
            <a:avLst/>
          </a:prstGeom>
        </p:spPr>
        <p:txBody>
          <a:bodyPr/>
          <a:lstStyle>
            <a:lvl1pPr defTabSz="914367" eaLnBrk="1" fontAlgn="auto" hangingPunct="1">
              <a:spcBef>
                <a:spcPts val="0"/>
              </a:spcBef>
              <a:spcAft>
                <a:spcPts val="0"/>
              </a:spcAft>
              <a:defRPr>
                <a:solidFill>
                  <a:srgbClr val="FFFFFF"/>
                </a:solidFill>
                <a:latin typeface="Segoe UI"/>
                <a:ea typeface="+mn-ea"/>
                <a:cs typeface="+mn-cs"/>
              </a:defRPr>
            </a:lvl1pPr>
          </a:lstStyle>
          <a:p>
            <a:pPr>
              <a:defRPr/>
            </a:pPr>
            <a:endParaRPr lang="en-US" sz="1765"/>
          </a:p>
        </p:txBody>
      </p:sp>
      <p:sp>
        <p:nvSpPr>
          <p:cNvPr id="6" name="Footer Placeholder 5"/>
          <p:cNvSpPr>
            <a:spLocks noGrp="1"/>
          </p:cNvSpPr>
          <p:nvPr>
            <p:ph type="ftr" sz="quarter" idx="11"/>
          </p:nvPr>
        </p:nvSpPr>
        <p:spPr>
          <a:xfrm>
            <a:off x="4038581" y="6356803"/>
            <a:ext cx="4114839" cy="364224"/>
          </a:xfrm>
          <a:prstGeom prst="rect">
            <a:avLst/>
          </a:prstGeom>
        </p:spPr>
        <p:txBody>
          <a:bodyPr/>
          <a:lstStyle>
            <a:lvl1pPr defTabSz="914367" eaLnBrk="1" fontAlgn="auto" hangingPunct="1">
              <a:spcBef>
                <a:spcPts val="0"/>
              </a:spcBef>
              <a:spcAft>
                <a:spcPts val="0"/>
              </a:spcAft>
              <a:defRPr>
                <a:solidFill>
                  <a:srgbClr val="FFFFFF"/>
                </a:solidFill>
                <a:latin typeface="Segoe UI"/>
                <a:ea typeface="+mn-ea"/>
                <a:cs typeface="+mn-cs"/>
              </a:defRPr>
            </a:lvl1pPr>
          </a:lstStyle>
          <a:p>
            <a:pPr>
              <a:defRPr/>
            </a:pPr>
            <a:endParaRPr lang="en-US" sz="1765"/>
          </a:p>
        </p:txBody>
      </p:sp>
      <p:sp>
        <p:nvSpPr>
          <p:cNvPr id="7" name="Slide Number Placeholder 6"/>
          <p:cNvSpPr>
            <a:spLocks noGrp="1"/>
          </p:cNvSpPr>
          <p:nvPr>
            <p:ph type="sldNum" sz="quarter" idx="12"/>
          </p:nvPr>
        </p:nvSpPr>
        <p:spPr>
          <a:xfrm>
            <a:off x="8610971" y="6356803"/>
            <a:ext cx="2742188" cy="364224"/>
          </a:xfrm>
          <a:prstGeom prst="rect">
            <a:avLst/>
          </a:prstGeom>
        </p:spPr>
        <p:txBody>
          <a:bodyPr/>
          <a:lstStyle>
            <a:lvl1pPr defTabSz="914367" eaLnBrk="1" fontAlgn="auto" hangingPunct="1">
              <a:spcBef>
                <a:spcPts val="0"/>
              </a:spcBef>
              <a:spcAft>
                <a:spcPts val="0"/>
              </a:spcAft>
              <a:defRPr>
                <a:solidFill>
                  <a:srgbClr val="FFFFFF"/>
                </a:solidFill>
                <a:latin typeface="Segoe UI"/>
                <a:ea typeface="+mn-ea"/>
                <a:cs typeface="+mn-cs"/>
              </a:defRPr>
            </a:lvl1pPr>
          </a:lstStyle>
          <a:p>
            <a:pPr>
              <a:defRPr/>
            </a:pPr>
            <a:fld id="{5586B516-D321-458B-AB19-D3A7112E8BB7}" type="slidenum">
              <a:rPr lang="en-US" sz="1765" smtClean="0"/>
              <a:pPr>
                <a:defRPr/>
              </a:pPr>
              <a:t>‹#›</a:t>
            </a:fld>
            <a:endParaRPr lang="en-US" sz="1765"/>
          </a:p>
        </p:txBody>
      </p:sp>
    </p:spTree>
    <p:extLst>
      <p:ext uri="{BB962C8B-B14F-4D97-AF65-F5344CB8AC3E}">
        <p14:creationId xmlns:p14="http://schemas.microsoft.com/office/powerpoint/2010/main" val="418191404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2507888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8534046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311599640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821221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53345442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0151806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7044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43322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0_Title Slide 2_Option 2">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645418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18787" y="2263495"/>
            <a:ext cx="8663863" cy="4311915"/>
          </a:xfrm>
          <a:prstGeom prst="rect">
            <a:avLst/>
          </a:prstGeom>
        </p:spPr>
      </p:pic>
    </p:spTree>
    <p:extLst>
      <p:ext uri="{BB962C8B-B14F-4D97-AF65-F5344CB8AC3E}">
        <p14:creationId xmlns:p14="http://schemas.microsoft.com/office/powerpoint/2010/main" val="3857473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252874895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9515725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2239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7282100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18299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26208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559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77988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59793323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320680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3466306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15142030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rgbClr val="737373"/>
                </a:solidFill>
                <a:latin typeface="+mj-lt"/>
              </a:rPr>
              <a:t>Microsoft Virtual Academy</a:t>
            </a:r>
          </a:p>
        </p:txBody>
      </p:sp>
    </p:spTree>
    <p:extLst>
      <p:ext uri="{BB962C8B-B14F-4D97-AF65-F5344CB8AC3E}">
        <p14:creationId xmlns:p14="http://schemas.microsoft.com/office/powerpoint/2010/main" val="6008390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3328942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41556500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1069048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851940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504513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860976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92112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06597753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6450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5856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5221212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4672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70908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79591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01095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3536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05178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2383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79340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226078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2874445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5169" y="291068"/>
            <a:ext cx="4252078" cy="669927"/>
          </a:xfrm>
          <a:prstGeom prst="rect">
            <a:avLst/>
          </a:prstGeom>
          <a:noFill/>
        </p:spPr>
        <p:txBody>
          <a:bodyPr wrap="none" lIns="179285" tIns="143428" rIns="179285" bIns="143428" rtlCol="0">
            <a:spAutoFit/>
          </a:bodyPr>
          <a:lstStyle/>
          <a:p>
            <a:pPr>
              <a:lnSpc>
                <a:spcPct val="90000"/>
              </a:lnSpc>
              <a:spcAft>
                <a:spcPts val="588"/>
              </a:spcAft>
            </a:pPr>
            <a:r>
              <a:rPr lang="en-US" sz="2745" dirty="0">
                <a:solidFill>
                  <a:schemeClr val="bg1"/>
                </a:solidFill>
                <a:latin typeface="+mj-lt"/>
              </a:rPr>
              <a:t>Microsoft Virtual Academy</a:t>
            </a:r>
          </a:p>
        </p:txBody>
      </p:sp>
    </p:spTree>
    <p:extLst>
      <p:ext uri="{BB962C8B-B14F-4D97-AF65-F5344CB8AC3E}">
        <p14:creationId xmlns:p14="http://schemas.microsoft.com/office/powerpoint/2010/main" val="3898242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0_Title Slide 2_Option 2">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645418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18787" y="2263495"/>
            <a:ext cx="8663863" cy="4311915"/>
          </a:xfrm>
          <a:prstGeom prst="rect">
            <a:avLst/>
          </a:prstGeom>
        </p:spPr>
      </p:pic>
    </p:spTree>
    <p:extLst>
      <p:ext uri="{BB962C8B-B14F-4D97-AF65-F5344CB8AC3E}">
        <p14:creationId xmlns:p14="http://schemas.microsoft.com/office/powerpoint/2010/main" val="4146291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37433" y="5912754"/>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18551" y="649719"/>
            <a:ext cx="10255939" cy="5104275"/>
          </a:xfrm>
          <a:prstGeom prst="rect">
            <a:avLst/>
          </a:prstGeom>
        </p:spPr>
      </p:pic>
    </p:spTree>
    <p:extLst>
      <p:ext uri="{BB962C8B-B14F-4D97-AF65-F5344CB8AC3E}">
        <p14:creationId xmlns:p14="http://schemas.microsoft.com/office/powerpoint/2010/main" val="9089503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608308"/>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05697" y="1366953"/>
            <a:ext cx="7231699" cy="3599141"/>
          </a:xfrm>
          <a:prstGeom prst="rect">
            <a:avLst/>
          </a:prstGeom>
        </p:spPr>
      </p:pic>
    </p:spTree>
    <p:extLst>
      <p:ext uri="{BB962C8B-B14F-4D97-AF65-F5344CB8AC3E}">
        <p14:creationId xmlns:p14="http://schemas.microsoft.com/office/powerpoint/2010/main" val="11754959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68113" y="918682"/>
            <a:ext cx="4015940" cy="5020636"/>
          </a:xfrm>
          <a:prstGeom prst="rect">
            <a:avLst/>
          </a:prstGeom>
        </p:spPr>
      </p:pic>
    </p:spTree>
    <p:extLst>
      <p:ext uri="{BB962C8B-B14F-4D97-AF65-F5344CB8AC3E}">
        <p14:creationId xmlns:p14="http://schemas.microsoft.com/office/powerpoint/2010/main" val="20847993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14423874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1347323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949481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962322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471589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463343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userDrawn="1"/>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34197719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167331450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30506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297683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74220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8542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45393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14923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8528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8060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7263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87809208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08224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81114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9550257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95410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6" name="Rectangle 5"/>
          <p:cNvSpPr>
            <a:spLocks noChangeArrowheads="1"/>
          </p:cNvSpPr>
          <p:nvPr userDrawn="1"/>
        </p:nvSpPr>
        <p:spPr bwMode="auto">
          <a:xfrm>
            <a:off x="3113" y="4309987"/>
            <a:ext cx="12188887" cy="2551126"/>
          </a:xfrm>
          <a:prstGeom prst="rect">
            <a:avLst/>
          </a:prstGeom>
          <a:solidFill>
            <a:srgbClr val="4DA0E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altLang="en-US" sz="1765" b="0" i="0" u="none" strike="noStrike" kern="1200" cap="none" spc="0" normalizeH="0" baseline="0" noProof="0">
              <a:ln>
                <a:noFill/>
              </a:ln>
              <a:solidFill>
                <a:srgbClr val="FFFFFF"/>
              </a:solidFill>
              <a:effectLst/>
              <a:uLnTx/>
              <a:uFillTx/>
              <a:latin typeface="Segoe UI" panose="020B0502040204020203" pitchFamily="34" charset="0"/>
              <a:ea typeface="MS PGothic"/>
            </a:endParaRPr>
          </a:p>
        </p:txBody>
      </p:sp>
      <p:sp>
        <p:nvSpPr>
          <p:cNvPr id="7" name="Rectangle 7"/>
          <p:cNvSpPr>
            <a:spLocks noChangeArrowheads="1"/>
          </p:cNvSpPr>
          <p:nvPr userDrawn="1"/>
        </p:nvSpPr>
        <p:spPr bwMode="auto">
          <a:xfrm>
            <a:off x="0" y="5729528"/>
            <a:ext cx="12188887" cy="113158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altLang="en-US" sz="1765" b="0" i="0" u="none" strike="noStrike" kern="1200" cap="none" spc="0" normalizeH="0" baseline="0" noProof="0">
              <a:ln>
                <a:noFill/>
              </a:ln>
              <a:solidFill>
                <a:srgbClr val="FFFFFF"/>
              </a:solidFill>
              <a:effectLst/>
              <a:uLnTx/>
              <a:uFillTx/>
              <a:latin typeface="Segoe UI" panose="020B0502040204020203" pitchFamily="34" charset="0"/>
              <a:ea typeface="MS PGothic"/>
            </a:endParaRPr>
          </a:p>
        </p:txBody>
      </p:sp>
      <p:sp>
        <p:nvSpPr>
          <p:cNvPr id="8" name="Rectangle 8"/>
          <p:cNvSpPr>
            <a:spLocks noChangeArrowheads="1"/>
          </p:cNvSpPr>
          <p:nvPr userDrawn="1"/>
        </p:nvSpPr>
        <p:spPr bwMode="auto">
          <a:xfrm>
            <a:off x="3113" y="3343392"/>
            <a:ext cx="12185775"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altLang="en-US" sz="1765" b="0" i="0" u="none" strike="noStrike" kern="1200" cap="none" spc="0" normalizeH="0" baseline="0" noProof="0">
              <a:ln>
                <a:noFill/>
              </a:ln>
              <a:solidFill>
                <a:srgbClr val="FFFFFF"/>
              </a:solidFill>
              <a:effectLst/>
              <a:uLnTx/>
              <a:uFillTx/>
              <a:latin typeface="Segoe UI" panose="020B0502040204020203" pitchFamily="34" charset="0"/>
              <a:ea typeface="MS PGothic"/>
            </a:endParaRPr>
          </a:p>
        </p:txBody>
      </p:sp>
      <p:sp>
        <p:nvSpPr>
          <p:cNvPr id="10" name="Rectangle 9"/>
          <p:cNvSpPr/>
          <p:nvPr userDrawn="1"/>
        </p:nvSpPr>
        <p:spPr bwMode="white">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85" tIns="143428" rIns="179285" bIns="143428"/>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49769" y="6061065"/>
            <a:ext cx="1522055" cy="32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6"/>
          <p:cNvSpPr>
            <a:spLocks noChangeArrowheads="1"/>
          </p:cNvSpPr>
          <p:nvPr userDrawn="1"/>
        </p:nvSpPr>
        <p:spPr bwMode="auto">
          <a:xfrm>
            <a:off x="3113" y="4309987"/>
            <a:ext cx="12188887" cy="255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altLang="en-US" sz="1765" b="0" i="0" u="none" strike="noStrike" kern="1200" cap="none" spc="0" normalizeH="0" baseline="0" noProof="0">
              <a:ln>
                <a:noFill/>
              </a:ln>
              <a:solidFill>
                <a:srgbClr val="FFFFFF"/>
              </a:solidFill>
              <a:effectLst/>
              <a:uLnTx/>
              <a:uFillTx/>
              <a:latin typeface="Segoe UI" panose="020B0502040204020203" pitchFamily="34" charset="0"/>
              <a:ea typeface="MS PGothic"/>
            </a:endParaRPr>
          </a:p>
        </p:txBody>
      </p:sp>
      <p:sp>
        <p:nvSpPr>
          <p:cNvPr id="13" name="TextBox 7"/>
          <p:cNvSpPr txBox="1"/>
          <p:nvPr userDrawn="1"/>
        </p:nvSpPr>
        <p:spPr bwMode="white">
          <a:xfrm>
            <a:off x="4332001" y="6566898"/>
            <a:ext cx="3527998"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gradFill>
                  <a:gsLst>
                    <a:gs pos="3333">
                      <a:schemeClr val="tx1"/>
                    </a:gs>
                    <a:gs pos="39000">
                      <a:schemeClr val="tx1"/>
                    </a:gs>
                  </a:gsLst>
                  <a:lin ang="5400000" scaled="0"/>
                </a:gradFill>
              </a:defRPr>
            </a:lvl1pPr>
          </a:lstStyle>
          <a:p>
            <a:r>
              <a:rPr lang="en-US"/>
              <a:t>Click to edit Master title style</a:t>
            </a:r>
            <a:endParaRPr lang="en-US" dirty="0"/>
          </a:p>
        </p:txBody>
      </p:sp>
      <p:sp>
        <p:nvSpPr>
          <p:cNvPr id="17" name="Text Placeholder 16"/>
          <p:cNvSpPr>
            <a:spLocks noGrp="1"/>
          </p:cNvSpPr>
          <p:nvPr>
            <p:ph type="body" sz="quarter" idx="13"/>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Click to edit Master text styles</a:t>
            </a:r>
          </a:p>
        </p:txBody>
      </p:sp>
      <p:sp>
        <p:nvSpPr>
          <p:cNvPr id="15" name="Text Placeholder 16"/>
          <p:cNvSpPr>
            <a:spLocks noGrp="1"/>
          </p:cNvSpPr>
          <p:nvPr>
            <p:ph type="body" sz="quarter" idx="14"/>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Click to edit Master text styles</a:t>
            </a:r>
          </a:p>
        </p:txBody>
      </p:sp>
    </p:spTree>
    <p:extLst>
      <p:ext uri="{BB962C8B-B14F-4D97-AF65-F5344CB8AC3E}">
        <p14:creationId xmlns:p14="http://schemas.microsoft.com/office/powerpoint/2010/main" val="21241000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8"/>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6"/>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7"/>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0"/>
                                        </p:tgtEl>
                                        <p:attrNameLst>
                                          <p:attrName>style.visibility</p:attrName>
                                        </p:attrNameLst>
                                      </p:cBhvr>
                                      <p:to>
                                        <p:strVal val="visible"/>
                                      </p:to>
                                    </p:set>
                                  </p:childTnLst>
                                </p:cTn>
                              </p:par>
                              <p:par>
                                <p:cTn id="13" presetID="10" presetClass="entr" presetSubtype="0" fill="hold" nodeType="withEffect">
                                  <p:stCondLst>
                                    <p:cond delay="9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950"/>
                                        <p:tgtEl>
                                          <p:spTgt spid="11"/>
                                        </p:tgtEl>
                                      </p:cBhvr>
                                    </p:animEffect>
                                  </p:childTnLst>
                                </p:cTn>
                              </p:par>
                              <p:par>
                                <p:cTn id="16" presetID="63" presetClass="path" presetSubtype="0" decel="100000" fill="hold" nodeType="withEffect">
                                  <p:stCondLst>
                                    <p:cond delay="900"/>
                                  </p:stCondLst>
                                  <p:childTnLst>
                                    <p:animMotion origin="layout" path="M -0.01455 -1.34362E-6 L -3.90605E-7 -1.34362E-6 " pathEditMode="relative" rAng="0" ptsTypes="AA">
                                      <p:cBhvr>
                                        <p:cTn id="17" dur="950" fill="hold"/>
                                        <p:tgtEl>
                                          <p:spTgt spid="11"/>
                                        </p:tgtEl>
                                        <p:attrNameLst>
                                          <p:attrName>ppt_x</p:attrName>
                                          <p:attrName>ppt_y</p:attrName>
                                        </p:attrNameLst>
                                      </p:cBhvr>
                                      <p:rCtr x="728" y="0"/>
                                    </p:animMotion>
                                  </p:childTnLst>
                                </p:cTn>
                              </p:par>
                              <p:par>
                                <p:cTn id="18" presetID="6" presetClass="emph" presetSubtype="0" accel="100000" autoRev="1" fill="hold" nodeType="withEffect">
                                  <p:stCondLst>
                                    <p:cond delay="200"/>
                                  </p:stCondLst>
                                  <p:childTnLst>
                                    <p:animScale>
                                      <p:cBhvr>
                                        <p:cTn id="19" dur="500" fill="hold"/>
                                        <p:tgtEl>
                                          <p:spTgt spid="11"/>
                                        </p:tgtEl>
                                      </p:cBhvr>
                                      <p:by x="95000" y="95000"/>
                                    </p:animScale>
                                  </p:childTnLst>
                                </p:cTn>
                              </p:par>
                              <p:par>
                                <p:cTn id="20" presetID="10" presetClass="entr" presetSubtype="0" fill="hold" nodeType="withEffect">
                                  <p:stCondLst>
                                    <p:cond delay="10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950"/>
                                        <p:tgtEl>
                                          <p:spTgt spid="13"/>
                                        </p:tgtEl>
                                      </p:cBhvr>
                                    </p:animEffect>
                                  </p:childTnLst>
                                </p:cTn>
                              </p:par>
                              <p:par>
                                <p:cTn id="23" presetID="63" presetClass="path" presetSubtype="0" decel="100000" fill="hold" nodeType="withEffect">
                                  <p:stCondLst>
                                    <p:cond delay="1000"/>
                                  </p:stCondLst>
                                  <p:childTnLst>
                                    <p:animMotion origin="layout" path="M -0.01455 -1.34362E-6 L -3.90605E-7 -1.34362E-6 " pathEditMode="relative" rAng="0" ptsTypes="AA">
                                      <p:cBhvr>
                                        <p:cTn id="24" dur="950" fill="hold"/>
                                        <p:tgtEl>
                                          <p:spTgt spid="13"/>
                                        </p:tgtEl>
                                        <p:attrNameLst>
                                          <p:attrName>ppt_x</p:attrName>
                                          <p:attrName>ppt_y</p:attrName>
                                        </p:attrNameLst>
                                      </p:cBhvr>
                                      <p:rCtr x="728" y="0"/>
                                    </p:animMotion>
                                  </p:childTnLst>
                                </p:cTn>
                              </p:par>
                              <p:par>
                                <p:cTn id="25" presetID="6" presetClass="emph" presetSubtype="0" accel="100000" autoRev="1" fill="hold" nodeType="withEffect">
                                  <p:stCondLst>
                                    <p:cond delay="300"/>
                                  </p:stCondLst>
                                  <p:childTnLst>
                                    <p:animScale>
                                      <p:cBhvr>
                                        <p:cTn id="26"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pic>
        <p:nvPicPr>
          <p:cNvPr id="6"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black">
          <a:xfrm>
            <a:off x="449769" y="6061065"/>
            <a:ext cx="1522055" cy="326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userDrawn="1"/>
        </p:nvSpPr>
        <p:spPr bwMode="auto">
          <a:xfrm>
            <a:off x="3113" y="4309987"/>
            <a:ext cx="12188887" cy="2551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altLang="en-US" sz="1765" b="0" i="0" u="none" strike="noStrike" kern="1200" cap="none" spc="0" normalizeH="0" baseline="0" noProof="0">
              <a:ln>
                <a:noFill/>
              </a:ln>
              <a:solidFill>
                <a:srgbClr val="FFFFFF"/>
              </a:solidFill>
              <a:effectLst/>
              <a:uLnTx/>
              <a:uFillTx/>
              <a:latin typeface="Segoe UI" panose="020B0502040204020203" pitchFamily="34" charset="0"/>
              <a:ea typeface="MS PGothic"/>
            </a:endParaRPr>
          </a:p>
        </p:txBody>
      </p:sp>
      <p:sp>
        <p:nvSpPr>
          <p:cNvPr id="8"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3" y="2075840"/>
            <a:ext cx="9860610" cy="1801436"/>
          </a:xfrm>
          <a:noFill/>
        </p:spPr>
        <p:txBody>
          <a:bodyPr anchorCtr="0"/>
          <a:lstStyle>
            <a:lvl1pPr>
              <a:defRPr sz="5882" spc="-98" baseline="0">
                <a:gradFill>
                  <a:gsLst>
                    <a:gs pos="3333">
                      <a:schemeClr val="tx1"/>
                    </a:gs>
                    <a:gs pos="39000">
                      <a:schemeClr val="tx1"/>
                    </a:gs>
                  </a:gsLst>
                  <a:lin ang="5400000" scaled="0"/>
                </a:gradFill>
              </a:defRPr>
            </a:lvl1pPr>
          </a:lstStyle>
          <a:p>
            <a:r>
              <a:rPr lang="en-US"/>
              <a:t>Click to edit Master title style</a:t>
            </a:r>
            <a:endParaRPr lang="en-US" dirty="0"/>
          </a:p>
        </p:txBody>
      </p:sp>
      <p:sp>
        <p:nvSpPr>
          <p:cNvPr id="15" name="Text Placeholder 16"/>
          <p:cNvSpPr>
            <a:spLocks noGrp="1"/>
          </p:cNvSpPr>
          <p:nvPr>
            <p:ph type="body" sz="quarter" idx="13"/>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Click to edit Master text styles</a:t>
            </a:r>
          </a:p>
        </p:txBody>
      </p:sp>
      <p:sp>
        <p:nvSpPr>
          <p:cNvPr id="10" name="Text Placeholder 16"/>
          <p:cNvSpPr>
            <a:spLocks noGrp="1"/>
          </p:cNvSpPr>
          <p:nvPr>
            <p:ph type="body" sz="quarter" idx="14"/>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Click to edit Master text styles</a:t>
            </a:r>
          </a:p>
        </p:txBody>
      </p:sp>
    </p:spTree>
    <p:extLst>
      <p:ext uri="{BB962C8B-B14F-4D97-AF65-F5344CB8AC3E}">
        <p14:creationId xmlns:p14="http://schemas.microsoft.com/office/powerpoint/2010/main" val="1519204068"/>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026431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4" name="Text Placeholder 3"/>
          <p:cNvSpPr>
            <a:spLocks noGrp="1"/>
          </p:cNvSpPr>
          <p:nvPr>
            <p:ph type="body" sz="quarter" idx="10"/>
          </p:nvPr>
        </p:nvSpPr>
        <p:spPr>
          <a:xfrm>
            <a:off x="269239" y="1189177"/>
            <a:ext cx="11653523" cy="2184808"/>
          </a:xfrm>
        </p:spPr>
        <p:txBody>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87125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6"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827615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6"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711647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914023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012229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3"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97392829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3"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78002017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317746078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5" name="TextBox 7"/>
          <p:cNvSpPr txBox="1"/>
          <p:nvPr userDrawn="1"/>
        </p:nvSpPr>
        <p:spPr bwMode="white">
          <a:xfrm>
            <a:off x="4332001" y="6566898"/>
            <a:ext cx="3527998"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3" name="Title 1"/>
          <p:cNvSpPr>
            <a:spLocks noGrp="1"/>
          </p:cNvSpPr>
          <p:nvPr>
            <p:ph type="title"/>
          </p:nvPr>
        </p:nvSpPr>
        <p:spPr>
          <a:xfrm>
            <a:off x="1165664" y="1178349"/>
            <a:ext cx="9860672" cy="899665"/>
          </a:xfrm>
        </p:spPr>
        <p:txBody>
          <a:bodyPr/>
          <a:lstStyle>
            <a:lvl1pPr marL="228766" indent="-228766">
              <a:defRPr sz="5882" baseline="0"/>
            </a:lvl1pPr>
          </a:lstStyle>
          <a:p>
            <a:r>
              <a:rPr lang="en-US"/>
              <a:t>Click to edit Master title style</a:t>
            </a:r>
            <a:endParaRPr lang="en-US" dirty="0"/>
          </a:p>
        </p:txBody>
      </p:sp>
      <p:sp>
        <p:nvSpPr>
          <p:cNvPr id="4" name="Text Placeholder 3"/>
          <p:cNvSpPr>
            <a:spLocks noGrp="1"/>
          </p:cNvSpPr>
          <p:nvPr>
            <p:ph type="body" sz="quarter" idx="10"/>
          </p:nvPr>
        </p:nvSpPr>
        <p:spPr>
          <a:xfrm>
            <a:off x="5647788" y="5025984"/>
            <a:ext cx="5378549" cy="1050156"/>
          </a:xfrm>
        </p:spPr>
        <p:txBody>
          <a:bodyPr/>
          <a:lstStyle>
            <a:lvl1pPr marL="0" indent="0">
              <a:spcBef>
                <a:spcPts val="0"/>
              </a:spcBef>
              <a:buNone/>
              <a:defRPr sz="3137" baseline="0">
                <a:latin typeface="+mj-lt"/>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333325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5" name="TextBox 7"/>
          <p:cNvSpPr txBox="1"/>
          <p:nvPr userDrawn="1"/>
        </p:nvSpPr>
        <p:spPr bwMode="white">
          <a:xfrm>
            <a:off x="4332001" y="6566898"/>
            <a:ext cx="3527998"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3" name="Title 1"/>
          <p:cNvSpPr>
            <a:spLocks noGrp="1"/>
          </p:cNvSpPr>
          <p:nvPr>
            <p:ph type="title"/>
          </p:nvPr>
        </p:nvSpPr>
        <p:spPr>
          <a:xfrm>
            <a:off x="1165664" y="2084173"/>
            <a:ext cx="9860672" cy="899665"/>
          </a:xfrm>
        </p:spPr>
        <p:txBody>
          <a:bodyPr/>
          <a:lstStyle>
            <a:lvl1pPr marL="277008" indent="-277008">
              <a:tabLst>
                <a:tab pos="277008" algn="l"/>
              </a:tabLst>
              <a:defRPr sz="5882" baseline="0"/>
            </a:lvl1pPr>
          </a:lstStyle>
          <a:p>
            <a:r>
              <a:rPr lang="en-US"/>
              <a:t>Click to edit Master title style</a:t>
            </a:r>
            <a:endParaRPr lang="en-US" dirty="0"/>
          </a:p>
        </p:txBody>
      </p:sp>
      <p:sp>
        <p:nvSpPr>
          <p:cNvPr id="4" name="Text Placeholder 3"/>
          <p:cNvSpPr>
            <a:spLocks noGrp="1"/>
          </p:cNvSpPr>
          <p:nvPr>
            <p:ph type="body" sz="quarter" idx="10"/>
          </p:nvPr>
        </p:nvSpPr>
        <p:spPr>
          <a:xfrm>
            <a:off x="5647788" y="4773813"/>
            <a:ext cx="5378549" cy="1050156"/>
          </a:xfrm>
        </p:spPr>
        <p:txBody>
          <a:bodyPr/>
          <a:lstStyle>
            <a:lvl1pPr marL="0" indent="0">
              <a:spcBef>
                <a:spcPts val="0"/>
              </a:spcBef>
              <a:buNone/>
              <a:defRPr sz="3137" baseline="0">
                <a:latin typeface="+mj-lt"/>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4051961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5" name="TextBox 7"/>
          <p:cNvSpPr txBox="1"/>
          <p:nvPr userDrawn="1"/>
        </p:nvSpPr>
        <p:spPr bwMode="white">
          <a:xfrm>
            <a:off x="4332001" y="6566898"/>
            <a:ext cx="3527998"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7660707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lvl="0"/>
            <a:r>
              <a:rPr lang="en-US" dirty="0"/>
              <a:t>Click to edit Master text styles</a:t>
            </a:r>
          </a:p>
        </p:txBody>
      </p:sp>
      <p:sp>
        <p:nvSpPr>
          <p:cNvPr id="15" name="Title 1"/>
          <p:cNvSpPr>
            <a:spLocks noGrp="1"/>
          </p:cNvSpPr>
          <p:nvPr>
            <p:ph type="ctrTitle"/>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lIns="182880" tIns="146304" rIns="182880" bIns="146304" numCol="1" anchor="ctr" anchorCtr="0" compatLnSpc="1">
            <a:prstTxWarp prst="textNoShape">
              <a:avLst/>
            </a:prstTxWarp>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lvl="0"/>
            <a:r>
              <a:rPr lang="en-US"/>
              <a:t>Click to edit Master title style</a:t>
            </a:r>
            <a:endParaRPr lang="en-US" dirty="0"/>
          </a:p>
        </p:txBody>
      </p:sp>
    </p:spTree>
    <p:extLst>
      <p:ext uri="{BB962C8B-B14F-4D97-AF65-F5344CB8AC3E}">
        <p14:creationId xmlns:p14="http://schemas.microsoft.com/office/powerpoint/2010/main" val="45194909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109826797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lvl="0"/>
            <a:r>
              <a:rPr lang="en-US" dirty="0"/>
              <a:t>Click to edit Master text styles</a:t>
            </a:r>
          </a:p>
        </p:txBody>
      </p:sp>
    </p:spTree>
    <p:extLst>
      <p:ext uri="{BB962C8B-B14F-4D97-AF65-F5344CB8AC3E}">
        <p14:creationId xmlns:p14="http://schemas.microsoft.com/office/powerpoint/2010/main" val="8164887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490273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3" name="Rectangle 2"/>
          <p:cNvSpPr/>
          <p:nvPr userDrawn="1"/>
        </p:nvSpPr>
        <p:spPr>
          <a:xfrm>
            <a:off x="8035284" y="93645"/>
            <a:ext cx="4003486" cy="301770"/>
          </a:xfrm>
          <a:prstGeom prst="rect">
            <a:avLst/>
          </a:prstGeom>
        </p:spPr>
        <p:txBody>
          <a:bodyPr>
            <a:spAutoFit/>
          </a:bodyPr>
          <a:lstStyle/>
          <a:p>
            <a:pPr marL="0" marR="0" lvl="0" indent="0" algn="r" defTabSz="914225" rtl="0" eaLnBrk="1" fontAlgn="base" latinLnBrk="0" hangingPunct="1">
              <a:lnSpc>
                <a:spcPct val="100000"/>
              </a:lnSpc>
              <a:spcBef>
                <a:spcPts val="0"/>
              </a:spcBef>
              <a:spcAft>
                <a:spcPts val="1176"/>
              </a:spcAft>
              <a:buClrTx/>
              <a:buSzPts val="1400"/>
              <a:buFontTx/>
              <a:buNone/>
              <a:tabLst/>
              <a:defRPr/>
            </a:pPr>
            <a:r>
              <a:rPr kumimoji="0" lang="en-US" sz="1372" b="0" i="0" u="none" strike="noStrike" kern="1200" cap="none" spc="0" normalizeH="0" baseline="0" noProof="0" dirty="0">
                <a:ln>
                  <a:noFill/>
                </a:ln>
                <a:gradFill>
                  <a:gsLst>
                    <a:gs pos="19444">
                      <a:srgbClr val="FFFFFF">
                        <a:lumMod val="50000"/>
                      </a:srgbClr>
                    </a:gs>
                    <a:gs pos="100000">
                      <a:srgbClr val="FFFFFF">
                        <a:lumMod val="50000"/>
                      </a:srgbClr>
                    </a:gs>
                  </a:gsLst>
                  <a:lin ang="0" scaled="0"/>
                </a:gradFill>
                <a:effectLst/>
                <a:uLnTx/>
                <a:uFillTx/>
                <a:latin typeface="Segoe UI Semilight" panose="020B0402040204020203" pitchFamily="34" charset="0"/>
                <a:ea typeface="MS PGothic"/>
                <a:cs typeface="Segoe UI Semilight" panose="020B0402040204020203" pitchFamily="34" charset="0"/>
              </a:rPr>
              <a:t>Developer and app platform</a:t>
            </a:r>
          </a:p>
        </p:txBody>
      </p:sp>
      <p:sp>
        <p:nvSpPr>
          <p:cNvPr id="2" name="Title 1"/>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6595559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4"/>
            <a:ext cx="5181600" cy="2727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843" y="6356803"/>
            <a:ext cx="2742188" cy="364224"/>
          </a:xfrm>
          <a:prstGeom prst="rect">
            <a:avLst/>
          </a:prstGeom>
        </p:spPr>
        <p:txBody>
          <a:bodyPr/>
          <a:lstStyle>
            <a:lvl1pPr defTabSz="914367" eaLnBrk="1" fontAlgn="auto" hangingPunct="1">
              <a:spcBef>
                <a:spcPts val="0"/>
              </a:spcBef>
              <a:spcAft>
                <a:spcPts val="0"/>
              </a:spcAft>
              <a:defRPr>
                <a:solidFill>
                  <a:srgbClr val="FFFFFF"/>
                </a:solidFill>
                <a:latin typeface="Segoe UI"/>
                <a:ea typeface="+mn-ea"/>
                <a:cs typeface="+mn-cs"/>
              </a:defRPr>
            </a:lvl1pPr>
          </a:lstStyle>
          <a:p>
            <a:pPr>
              <a:defRPr/>
            </a:pPr>
            <a:endParaRPr lang="en-US" sz="1765"/>
          </a:p>
        </p:txBody>
      </p:sp>
      <p:sp>
        <p:nvSpPr>
          <p:cNvPr id="6" name="Footer Placeholder 5"/>
          <p:cNvSpPr>
            <a:spLocks noGrp="1"/>
          </p:cNvSpPr>
          <p:nvPr>
            <p:ph type="ftr" sz="quarter" idx="11"/>
          </p:nvPr>
        </p:nvSpPr>
        <p:spPr>
          <a:xfrm>
            <a:off x="4038581" y="6356803"/>
            <a:ext cx="4114839" cy="364224"/>
          </a:xfrm>
          <a:prstGeom prst="rect">
            <a:avLst/>
          </a:prstGeom>
        </p:spPr>
        <p:txBody>
          <a:bodyPr/>
          <a:lstStyle>
            <a:lvl1pPr defTabSz="914367" eaLnBrk="1" fontAlgn="auto" hangingPunct="1">
              <a:spcBef>
                <a:spcPts val="0"/>
              </a:spcBef>
              <a:spcAft>
                <a:spcPts val="0"/>
              </a:spcAft>
              <a:defRPr>
                <a:solidFill>
                  <a:srgbClr val="FFFFFF"/>
                </a:solidFill>
                <a:latin typeface="Segoe UI"/>
                <a:ea typeface="+mn-ea"/>
                <a:cs typeface="+mn-cs"/>
              </a:defRPr>
            </a:lvl1pPr>
          </a:lstStyle>
          <a:p>
            <a:pPr>
              <a:defRPr/>
            </a:pPr>
            <a:endParaRPr lang="en-US" sz="1765"/>
          </a:p>
        </p:txBody>
      </p:sp>
      <p:sp>
        <p:nvSpPr>
          <p:cNvPr id="7" name="Slide Number Placeholder 6"/>
          <p:cNvSpPr>
            <a:spLocks noGrp="1"/>
          </p:cNvSpPr>
          <p:nvPr>
            <p:ph type="sldNum" sz="quarter" idx="12"/>
          </p:nvPr>
        </p:nvSpPr>
        <p:spPr>
          <a:xfrm>
            <a:off x="8610971" y="6356803"/>
            <a:ext cx="2742188" cy="364224"/>
          </a:xfrm>
          <a:prstGeom prst="rect">
            <a:avLst/>
          </a:prstGeom>
        </p:spPr>
        <p:txBody>
          <a:bodyPr/>
          <a:lstStyle>
            <a:lvl1pPr defTabSz="914367" eaLnBrk="1" fontAlgn="auto" hangingPunct="1">
              <a:spcBef>
                <a:spcPts val="0"/>
              </a:spcBef>
              <a:spcAft>
                <a:spcPts val="0"/>
              </a:spcAft>
              <a:defRPr>
                <a:solidFill>
                  <a:srgbClr val="FFFFFF"/>
                </a:solidFill>
                <a:latin typeface="Segoe UI"/>
                <a:ea typeface="+mn-ea"/>
                <a:cs typeface="+mn-cs"/>
              </a:defRPr>
            </a:lvl1pPr>
          </a:lstStyle>
          <a:p>
            <a:pPr>
              <a:defRPr/>
            </a:pPr>
            <a:fld id="{5586B516-D321-458B-AB19-D3A7112E8BB7}" type="slidenum">
              <a:rPr lang="en-US" sz="1765" smtClean="0"/>
              <a:pPr>
                <a:defRPr/>
              </a:pPr>
              <a:t>‹#›</a:t>
            </a:fld>
            <a:endParaRPr lang="en-US" sz="1765"/>
          </a:p>
        </p:txBody>
      </p:sp>
    </p:spTree>
    <p:extLst>
      <p:ext uri="{BB962C8B-B14F-4D97-AF65-F5344CB8AC3E}">
        <p14:creationId xmlns:p14="http://schemas.microsoft.com/office/powerpoint/2010/main" val="283082242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13132" y="1058430"/>
            <a:ext cx="5602655" cy="5799571"/>
          </a:xfrm>
          <a:prstGeom prst="rect">
            <a:avLst/>
          </a:prstGeom>
        </p:spPr>
      </p:pic>
    </p:spTree>
    <p:extLst>
      <p:ext uri="{BB962C8B-B14F-4D97-AF65-F5344CB8AC3E}">
        <p14:creationId xmlns:p14="http://schemas.microsoft.com/office/powerpoint/2010/main" val="1661125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4" y="6112611"/>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9919504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917622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882477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4938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1396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4959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172417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11.xml"/><Relationship Id="rId21" Type="http://schemas.openxmlformats.org/officeDocument/2006/relationships/slideLayout" Target="../slideLayouts/slideLayout21.xml"/><Relationship Id="rId34" Type="http://schemas.openxmlformats.org/officeDocument/2006/relationships/tags" Target="../tags/tag6.xml"/><Relationship Id="rId42" Type="http://schemas.openxmlformats.org/officeDocument/2006/relationships/tags" Target="../tags/tag14.xml"/><Relationship Id="rId47" Type="http://schemas.openxmlformats.org/officeDocument/2006/relationships/tags" Target="../tags/tag19.xml"/><Relationship Id="rId50" Type="http://schemas.openxmlformats.org/officeDocument/2006/relationships/tags" Target="../tags/tag22.xml"/><Relationship Id="rId55" Type="http://schemas.openxmlformats.org/officeDocument/2006/relationships/tags" Target="../tags/tag27.xml"/><Relationship Id="rId63" Type="http://schemas.openxmlformats.org/officeDocument/2006/relationships/tags" Target="../tags/tag3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37" Type="http://schemas.openxmlformats.org/officeDocument/2006/relationships/tags" Target="../tags/tag9.xml"/><Relationship Id="rId40" Type="http://schemas.openxmlformats.org/officeDocument/2006/relationships/tags" Target="../tags/tag12.xml"/><Relationship Id="rId45" Type="http://schemas.openxmlformats.org/officeDocument/2006/relationships/tags" Target="../tags/tag17.xml"/><Relationship Id="rId53" Type="http://schemas.openxmlformats.org/officeDocument/2006/relationships/tags" Target="../tags/tag25.xml"/><Relationship Id="rId58" Type="http://schemas.openxmlformats.org/officeDocument/2006/relationships/tags" Target="../tags/tag30.xml"/><Relationship Id="rId66" Type="http://schemas.openxmlformats.org/officeDocument/2006/relationships/tags" Target="../tags/tag3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36" Type="http://schemas.openxmlformats.org/officeDocument/2006/relationships/tags" Target="../tags/tag8.xml"/><Relationship Id="rId49" Type="http://schemas.openxmlformats.org/officeDocument/2006/relationships/tags" Target="../tags/tag21.xml"/><Relationship Id="rId57" Type="http://schemas.openxmlformats.org/officeDocument/2006/relationships/tags" Target="../tags/tag29.xml"/><Relationship Id="rId61" Type="http://schemas.openxmlformats.org/officeDocument/2006/relationships/tags" Target="../tags/tag3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3.xml"/><Relationship Id="rId44" Type="http://schemas.openxmlformats.org/officeDocument/2006/relationships/tags" Target="../tags/tag16.xml"/><Relationship Id="rId52" Type="http://schemas.openxmlformats.org/officeDocument/2006/relationships/tags" Target="../tags/tag24.xml"/><Relationship Id="rId60" Type="http://schemas.openxmlformats.org/officeDocument/2006/relationships/tags" Target="../tags/tag32.xml"/><Relationship Id="rId65" Type="http://schemas.openxmlformats.org/officeDocument/2006/relationships/tags" Target="../tags/tag3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tags" Target="../tags/tag7.xml"/><Relationship Id="rId43" Type="http://schemas.openxmlformats.org/officeDocument/2006/relationships/tags" Target="../tags/tag15.xml"/><Relationship Id="rId48" Type="http://schemas.openxmlformats.org/officeDocument/2006/relationships/tags" Target="../tags/tag20.xml"/><Relationship Id="rId56" Type="http://schemas.openxmlformats.org/officeDocument/2006/relationships/tags" Target="../tags/tag28.xml"/><Relationship Id="rId64" Type="http://schemas.openxmlformats.org/officeDocument/2006/relationships/tags" Target="../tags/tag36.xml"/><Relationship Id="rId8" Type="http://schemas.openxmlformats.org/officeDocument/2006/relationships/slideLayout" Target="../slideLayouts/slideLayout8.xml"/><Relationship Id="rId51" Type="http://schemas.openxmlformats.org/officeDocument/2006/relationships/tags" Target="../tags/tag2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38" Type="http://schemas.openxmlformats.org/officeDocument/2006/relationships/tags" Target="../tags/tag10.xml"/><Relationship Id="rId46" Type="http://schemas.openxmlformats.org/officeDocument/2006/relationships/tags" Target="../tags/tag18.xml"/><Relationship Id="rId59" Type="http://schemas.openxmlformats.org/officeDocument/2006/relationships/tags" Target="../tags/tag31.xml"/><Relationship Id="rId67" Type="http://schemas.openxmlformats.org/officeDocument/2006/relationships/tags" Target="../tags/tag39.xml"/><Relationship Id="rId20" Type="http://schemas.openxmlformats.org/officeDocument/2006/relationships/slideLayout" Target="../slideLayouts/slideLayout20.xml"/><Relationship Id="rId41" Type="http://schemas.openxmlformats.org/officeDocument/2006/relationships/tags" Target="../tags/tag13.xml"/><Relationship Id="rId54" Type="http://schemas.openxmlformats.org/officeDocument/2006/relationships/tags" Target="../tags/tag26.xml"/><Relationship Id="rId62" Type="http://schemas.openxmlformats.org/officeDocument/2006/relationships/tags" Target="../tags/tag3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image" Target="../media/image9.pn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image" Target="../media/image9.png"/><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theme" Target="../theme/theme3.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image" Target="../media/image15.png"/><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image" Target="../media/image9.png"/><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slideLayout" Target="../slideLayouts/slideLayout1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theme" Target="../theme/theme6.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image" Target="../media/image15.png"/><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image" Target="../media/image15.png"/><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29"/>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userDrawn="1">
            <p:custDataLst>
              <p:tags r:id="rId30"/>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userDrawn="1">
            <p:custDataLst>
              <p:tags r:id="rId31"/>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userDrawn="1">
            <p:custDataLst>
              <p:tags r:id="rId32"/>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userDrawn="1">
            <p:custDataLst>
              <p:tags r:id="rId33"/>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userDrawn="1">
            <p:custDataLst>
              <p:tags r:id="rId34"/>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userDrawn="1">
            <p:custDataLst>
              <p:tags r:id="rId35"/>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userDrawn="1">
            <p:custDataLst>
              <p:tags r:id="rId36"/>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userDrawn="1">
            <p:custDataLst>
              <p:tags r:id="rId37"/>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userDrawn="1">
            <p:custDataLst>
              <p:tags r:id="rId38"/>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userDrawn="1">
            <p:custDataLst>
              <p:tags r:id="rId39"/>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userDrawn="1">
            <p:custDataLst>
              <p:tags r:id="rId40"/>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userDrawn="1">
            <p:custDataLst>
              <p:tags r:id="rId41"/>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userDrawn="1">
            <p:custDataLst>
              <p:tags r:id="rId42"/>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userDrawn="1">
            <p:custDataLst>
              <p:tags r:id="rId43"/>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userDrawn="1">
            <p:custDataLst>
              <p:tags r:id="rId44"/>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userDrawn="1">
            <p:custDataLst>
              <p:tags r:id="rId45"/>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userDrawn="1">
            <p:custDataLst>
              <p:tags r:id="rId46"/>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userDrawn="1">
            <p:custDataLst>
              <p:tags r:id="rId47"/>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userDrawn="1">
            <p:custDataLst>
              <p:tags r:id="rId48"/>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userDrawn="1">
            <p:custDataLst>
              <p:tags r:id="rId49"/>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userDrawn="1">
            <p:custDataLst>
              <p:tags r:id="rId50"/>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userDrawn="1">
            <p:custDataLst>
              <p:tags r:id="rId51"/>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userDrawn="1">
            <p:custDataLst>
              <p:tags r:id="rId52"/>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userDrawn="1">
            <p:custDataLst>
              <p:tags r:id="rId53"/>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userDrawn="1">
            <p:custDataLst>
              <p:tags r:id="rId54"/>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userDrawn="1">
            <p:custDataLst>
              <p:tags r:id="rId55"/>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userDrawn="1">
            <p:custDataLst>
              <p:tags r:id="rId56"/>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userDrawn="1">
            <p:custDataLst>
              <p:tags r:id="rId57"/>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userDrawn="1">
            <p:custDataLst>
              <p:tags r:id="rId58"/>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userDrawn="1">
            <p:custDataLst>
              <p:tags r:id="rId59"/>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userDrawn="1">
            <p:custDataLst>
              <p:tags r:id="rId60"/>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userDrawn="1">
            <p:custDataLst>
              <p:tags r:id="rId61"/>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userDrawn="1">
            <p:custDataLst>
              <p:tags r:id="rId62"/>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userDrawn="1">
            <p:custDataLst>
              <p:tags r:id="rId63"/>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userDrawn="1">
            <p:custDataLst>
              <p:tags r:id="rId64"/>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userDrawn="1">
            <p:custDataLst>
              <p:tags r:id="rId65"/>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userDrawn="1">
            <p:custDataLst>
              <p:tags r:id="rId66"/>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userDrawn="1">
            <p:custDataLst>
              <p:tags r:id="rId67"/>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214376825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23772947"/>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274905738"/>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18534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196" name="Picture 5"/>
          <p:cNvPicPr>
            <a:picLocks noChangeAspect="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12293159"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2708896"/>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 id="2147483757" r:id="rId19"/>
    <p:sldLayoutId id="2147483758" r:id="rId20"/>
    <p:sldLayoutId id="2147483759" r:id="rId21"/>
  </p:sldLayoutIdLst>
  <p:transition>
    <p:fade/>
  </p:transition>
  <p:hf sldNum="0" hdr="0" ftr="0" dt="0"/>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n-ea"/>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2pPr>
      <a:lvl3pPr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3pPr>
      <a:lvl4pPr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4pPr>
      <a:lvl5pPr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5pPr>
      <a:lvl6pPr marL="448193"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6pPr>
      <a:lvl7pPr marL="896386"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7pPr>
      <a:lvl8pPr marL="1344579"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8pPr>
      <a:lvl9pPr marL="1792773"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9pPr>
    </p:titleStyle>
    <p:bodyStyle>
      <a:lvl1pPr marL="336145" indent="-336145" algn="l" defTabSz="913505" rtl="0" fontAlgn="base">
        <a:lnSpc>
          <a:spcPct val="90000"/>
        </a:lnSpc>
        <a:spcBef>
          <a:spcPct val="20000"/>
        </a:spcBef>
        <a:spcAft>
          <a:spcPct val="0"/>
        </a:spcAft>
        <a:buClr>
          <a:schemeClr val="tx1"/>
        </a:buClr>
        <a:buSzPct val="90000"/>
        <a:buFont typeface="Wingdings" panose="05000000000000000000" pitchFamily="2" charset="2"/>
        <a:buChar char="§"/>
        <a:defRPr sz="3921" kern="1200">
          <a:gradFill>
            <a:gsLst>
              <a:gs pos="1250">
                <a:schemeClr val="tx1"/>
              </a:gs>
              <a:gs pos="100000">
                <a:schemeClr val="tx1"/>
              </a:gs>
            </a:gsLst>
            <a:lin ang="5400000" scaled="0"/>
          </a:gradFill>
          <a:latin typeface="+mj-lt"/>
          <a:ea typeface="+mn-ea"/>
          <a:cs typeface="+mn-cs"/>
        </a:defRPr>
      </a:lvl1pPr>
      <a:lvl2pPr marL="572691" indent="-236546" algn="l" defTabSz="913505" rtl="0" fontAlgn="base">
        <a:lnSpc>
          <a:spcPct val="90000"/>
        </a:lnSpc>
        <a:spcBef>
          <a:spcPct val="20000"/>
        </a:spcBef>
        <a:spcAft>
          <a:spcPct val="0"/>
        </a:spcAft>
        <a:buClr>
          <a:schemeClr val="tx1"/>
        </a:buClr>
        <a:buSzPct val="90000"/>
        <a:buFont typeface="Wingdings" panose="05000000000000000000" pitchFamily="2" charset="2"/>
        <a:buChar char="§"/>
        <a:defRPr sz="2353" kern="1200">
          <a:gradFill>
            <a:gsLst>
              <a:gs pos="1250">
                <a:schemeClr val="tx1"/>
              </a:gs>
              <a:gs pos="100000">
                <a:schemeClr val="tx1"/>
              </a:gs>
            </a:gsLst>
            <a:lin ang="5400000" scaled="0"/>
          </a:gradFill>
          <a:latin typeface="+mn-lt"/>
          <a:ea typeface="+mn-ea"/>
          <a:cs typeface="+mn-cs"/>
        </a:defRPr>
      </a:lvl2pPr>
      <a:lvl3pPr marL="784338" indent="-224097" algn="l" defTabSz="913505" rtl="0" fontAlgn="base">
        <a:lnSpc>
          <a:spcPct val="90000"/>
        </a:lnSpc>
        <a:spcBef>
          <a:spcPct val="20000"/>
        </a:spcBef>
        <a:spcAft>
          <a:spcPct val="0"/>
        </a:spcAft>
        <a:buClr>
          <a:schemeClr val="tx1"/>
        </a:buClr>
        <a:buSzPct val="90000"/>
        <a:buFont typeface="Wingdings" panose="05000000000000000000" pitchFamily="2" charset="2"/>
        <a:buChar char="§"/>
        <a:defRPr sz="2353" kern="1200">
          <a:gradFill>
            <a:gsLst>
              <a:gs pos="1250">
                <a:schemeClr val="tx1"/>
              </a:gs>
              <a:gs pos="100000">
                <a:schemeClr val="tx1"/>
              </a:gs>
            </a:gsLst>
            <a:lin ang="5400000" scaled="0"/>
          </a:gradFill>
          <a:latin typeface="+mn-lt"/>
          <a:ea typeface="+mn-ea"/>
          <a:cs typeface="+mn-cs"/>
        </a:defRPr>
      </a:lvl3pPr>
      <a:lvl4pPr marL="1008435" indent="-224097" algn="l" defTabSz="913505" rtl="0" fontAlgn="base">
        <a:lnSpc>
          <a:spcPct val="90000"/>
        </a:lnSpc>
        <a:spcBef>
          <a:spcPct val="20000"/>
        </a:spcBef>
        <a:spcAft>
          <a:spcPct val="0"/>
        </a:spcAft>
        <a:buClr>
          <a:schemeClr val="tx1"/>
        </a:buClr>
        <a:buSzPct val="90000"/>
        <a:buFont typeface="Wingdings" panose="05000000000000000000" pitchFamily="2" charset="2"/>
        <a:buChar char="§"/>
        <a:defRPr sz="1961" kern="1200">
          <a:gradFill>
            <a:gsLst>
              <a:gs pos="1250">
                <a:schemeClr val="tx1"/>
              </a:gs>
              <a:gs pos="100000">
                <a:schemeClr val="tx1"/>
              </a:gs>
            </a:gsLst>
            <a:lin ang="5400000" scaled="0"/>
          </a:gradFill>
          <a:latin typeface="+mn-lt"/>
          <a:ea typeface="+mn-ea"/>
          <a:cs typeface="+mn-cs"/>
        </a:defRPr>
      </a:lvl4pPr>
      <a:lvl5pPr marL="1232531" indent="-224097" algn="l" defTabSz="913505" rtl="0" fontAlgn="base">
        <a:lnSpc>
          <a:spcPct val="90000"/>
        </a:lnSpc>
        <a:spcBef>
          <a:spcPct val="20000"/>
        </a:spcBef>
        <a:spcAft>
          <a:spcPct val="0"/>
        </a:spcAft>
        <a:buClr>
          <a:schemeClr val="tx1"/>
        </a:buClr>
        <a:buSzPct val="90000"/>
        <a:buFont typeface="Wingdings" panose="05000000000000000000" pitchFamily="2" charset="2"/>
        <a:buChar char="§"/>
        <a:defRPr sz="1961" kern="120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048117131"/>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3"/>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222977116"/>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4" r:id="rId30"/>
    <p:sldLayoutId id="2147483805" r:id="rId31"/>
  </p:sldLayoutIdLst>
  <p:transition>
    <p:fade/>
  </p:transition>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18534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196" name="Picture 5"/>
          <p:cNvPicPr>
            <a:picLocks noChangeAspect="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12293159"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7149380"/>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Lst>
  <p:transition>
    <p:fade/>
  </p:transition>
  <p:hf sldNum="0" hdr="0" dt="0"/>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n-ea"/>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2pPr>
      <a:lvl3pPr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3pPr>
      <a:lvl4pPr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4pPr>
      <a:lvl5pPr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5pPr>
      <a:lvl6pPr marL="448193"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6pPr>
      <a:lvl7pPr marL="896386"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7pPr>
      <a:lvl8pPr marL="1344579"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8pPr>
      <a:lvl9pPr marL="1792773"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9pPr>
    </p:titleStyle>
    <p:bodyStyle>
      <a:lvl1pPr marL="336145" indent="-336145" algn="l" defTabSz="913505" rtl="0" fontAlgn="base">
        <a:lnSpc>
          <a:spcPct val="90000"/>
        </a:lnSpc>
        <a:spcBef>
          <a:spcPct val="20000"/>
        </a:spcBef>
        <a:spcAft>
          <a:spcPct val="0"/>
        </a:spcAft>
        <a:buClr>
          <a:schemeClr val="tx1"/>
        </a:buClr>
        <a:buSzPct val="90000"/>
        <a:buFont typeface="Wingdings" panose="05000000000000000000" pitchFamily="2" charset="2"/>
        <a:buChar char="§"/>
        <a:defRPr sz="3921" kern="1200">
          <a:gradFill>
            <a:gsLst>
              <a:gs pos="1250">
                <a:schemeClr val="tx1"/>
              </a:gs>
              <a:gs pos="100000">
                <a:schemeClr val="tx1"/>
              </a:gs>
            </a:gsLst>
            <a:lin ang="5400000" scaled="0"/>
          </a:gradFill>
          <a:latin typeface="+mj-lt"/>
          <a:ea typeface="+mn-ea"/>
          <a:cs typeface="+mn-cs"/>
        </a:defRPr>
      </a:lvl1pPr>
      <a:lvl2pPr marL="572691" indent="-236546" algn="l" defTabSz="913505" rtl="0" fontAlgn="base">
        <a:lnSpc>
          <a:spcPct val="90000"/>
        </a:lnSpc>
        <a:spcBef>
          <a:spcPct val="20000"/>
        </a:spcBef>
        <a:spcAft>
          <a:spcPct val="0"/>
        </a:spcAft>
        <a:buClr>
          <a:schemeClr val="tx1"/>
        </a:buClr>
        <a:buSzPct val="90000"/>
        <a:buFont typeface="Wingdings" panose="05000000000000000000" pitchFamily="2" charset="2"/>
        <a:buChar char="§"/>
        <a:defRPr sz="2353" kern="1200">
          <a:gradFill>
            <a:gsLst>
              <a:gs pos="1250">
                <a:schemeClr val="tx1"/>
              </a:gs>
              <a:gs pos="100000">
                <a:schemeClr val="tx1"/>
              </a:gs>
            </a:gsLst>
            <a:lin ang="5400000" scaled="0"/>
          </a:gradFill>
          <a:latin typeface="+mn-lt"/>
          <a:ea typeface="+mn-ea"/>
          <a:cs typeface="+mn-cs"/>
        </a:defRPr>
      </a:lvl2pPr>
      <a:lvl3pPr marL="784338" indent="-224097" algn="l" defTabSz="913505" rtl="0" fontAlgn="base">
        <a:lnSpc>
          <a:spcPct val="90000"/>
        </a:lnSpc>
        <a:spcBef>
          <a:spcPct val="20000"/>
        </a:spcBef>
        <a:spcAft>
          <a:spcPct val="0"/>
        </a:spcAft>
        <a:buClr>
          <a:schemeClr val="tx1"/>
        </a:buClr>
        <a:buSzPct val="90000"/>
        <a:buFont typeface="Wingdings" panose="05000000000000000000" pitchFamily="2" charset="2"/>
        <a:buChar char="§"/>
        <a:defRPr sz="2353" kern="1200">
          <a:gradFill>
            <a:gsLst>
              <a:gs pos="1250">
                <a:schemeClr val="tx1"/>
              </a:gs>
              <a:gs pos="100000">
                <a:schemeClr val="tx1"/>
              </a:gs>
            </a:gsLst>
            <a:lin ang="5400000" scaled="0"/>
          </a:gradFill>
          <a:latin typeface="+mn-lt"/>
          <a:ea typeface="+mn-ea"/>
          <a:cs typeface="+mn-cs"/>
        </a:defRPr>
      </a:lvl3pPr>
      <a:lvl4pPr marL="1008435" indent="-224097" algn="l" defTabSz="913505" rtl="0" fontAlgn="base">
        <a:lnSpc>
          <a:spcPct val="90000"/>
        </a:lnSpc>
        <a:spcBef>
          <a:spcPct val="20000"/>
        </a:spcBef>
        <a:spcAft>
          <a:spcPct val="0"/>
        </a:spcAft>
        <a:buClr>
          <a:schemeClr val="tx1"/>
        </a:buClr>
        <a:buSzPct val="90000"/>
        <a:buFont typeface="Wingdings" panose="05000000000000000000" pitchFamily="2" charset="2"/>
        <a:buChar char="§"/>
        <a:defRPr sz="1961" kern="1200">
          <a:gradFill>
            <a:gsLst>
              <a:gs pos="1250">
                <a:schemeClr val="tx1"/>
              </a:gs>
              <a:gs pos="100000">
                <a:schemeClr val="tx1"/>
              </a:gs>
            </a:gsLst>
            <a:lin ang="5400000" scaled="0"/>
          </a:gradFill>
          <a:latin typeface="+mn-lt"/>
          <a:ea typeface="+mn-ea"/>
          <a:cs typeface="+mn-cs"/>
        </a:defRPr>
      </a:lvl4pPr>
      <a:lvl5pPr marL="1232531" indent="-224097" algn="l" defTabSz="913505" rtl="0" fontAlgn="base">
        <a:lnSpc>
          <a:spcPct val="90000"/>
        </a:lnSpc>
        <a:spcBef>
          <a:spcPct val="20000"/>
        </a:spcBef>
        <a:spcAft>
          <a:spcPct val="0"/>
        </a:spcAft>
        <a:buClr>
          <a:schemeClr val="tx1"/>
        </a:buClr>
        <a:buSzPct val="90000"/>
        <a:buFont typeface="Wingdings" panose="05000000000000000000" pitchFamily="2" charset="2"/>
        <a:buChar char="§"/>
        <a:defRPr sz="1961" kern="120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18534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196" name="Picture 5"/>
          <p:cNvPicPr>
            <a:picLocks noChangeAspect="1"/>
          </p:cNvPicPr>
          <p:nvPr userDrawn="1"/>
        </p:nvPicPr>
        <p:blipFill>
          <a:blip r:embed="rId28">
            <a:extLst>
              <a:ext uri="{28A0092B-C50C-407E-A947-70E740481C1C}">
                <a14:useLocalDpi xmlns:a14="http://schemas.microsoft.com/office/drawing/2010/main" val="0"/>
              </a:ext>
            </a:extLst>
          </a:blip>
          <a:srcRect/>
          <a:stretch>
            <a:fillRect/>
          </a:stretch>
        </p:blipFill>
        <p:spPr bwMode="auto">
          <a:xfrm>
            <a:off x="12293159"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1541146"/>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 id="2147483866" r:id="rId26"/>
  </p:sldLayoutIdLst>
  <p:transition>
    <p:fade/>
  </p:transition>
  <p:hf sldNum="0" hdr="0" ftr="0" dt="0"/>
  <p:txStyles>
    <p:titleStyle>
      <a:lvl1pPr algn="l" defTabSz="913505" rtl="0" fontAlgn="base">
        <a:lnSpc>
          <a:spcPct val="90000"/>
        </a:lnSpc>
        <a:spcBef>
          <a:spcPct val="0"/>
        </a:spcBef>
        <a:spcAft>
          <a:spcPct val="0"/>
        </a:spcAft>
        <a:defRPr lang="en-US" sz="5294" kern="1200" spc="-100" dirty="0">
          <a:ln w="3175">
            <a:noFill/>
          </a:ln>
          <a:gradFill>
            <a:gsLst>
              <a:gs pos="1250">
                <a:schemeClr val="tx1"/>
              </a:gs>
              <a:gs pos="100000">
                <a:schemeClr val="tx1"/>
              </a:gs>
            </a:gsLst>
            <a:lin ang="5400000" scaled="0"/>
          </a:gradFill>
          <a:latin typeface="+mj-lt"/>
          <a:ea typeface="+mn-ea"/>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2pPr>
      <a:lvl3pPr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3pPr>
      <a:lvl4pPr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4pPr>
      <a:lvl5pPr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5pPr>
      <a:lvl6pPr marL="448193"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6pPr>
      <a:lvl7pPr marL="896386"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7pPr>
      <a:lvl8pPr marL="1344579"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8pPr>
      <a:lvl9pPr marL="1792773" algn="l" defTabSz="913505" rtl="0" fontAlgn="base">
        <a:lnSpc>
          <a:spcPct val="90000"/>
        </a:lnSpc>
        <a:spcBef>
          <a:spcPct val="0"/>
        </a:spcBef>
        <a:spcAft>
          <a:spcPct val="0"/>
        </a:spcAft>
        <a:defRPr sz="5294">
          <a:solidFill>
            <a:schemeClr val="tx1"/>
          </a:solidFill>
          <a:latin typeface="Segoe UI Light" panose="020B0502040204020203" pitchFamily="34" charset="0"/>
          <a:cs typeface="Segoe UI" panose="020B0502040204020203" pitchFamily="34" charset="0"/>
        </a:defRPr>
      </a:lvl9pPr>
    </p:titleStyle>
    <p:bodyStyle>
      <a:lvl1pPr marL="336145" indent="-336145" algn="l" defTabSz="913505" rtl="0" fontAlgn="base">
        <a:lnSpc>
          <a:spcPct val="90000"/>
        </a:lnSpc>
        <a:spcBef>
          <a:spcPct val="20000"/>
        </a:spcBef>
        <a:spcAft>
          <a:spcPct val="0"/>
        </a:spcAft>
        <a:buClr>
          <a:schemeClr val="tx1"/>
        </a:buClr>
        <a:buSzPct val="90000"/>
        <a:buFont typeface="Wingdings" panose="05000000000000000000" pitchFamily="2" charset="2"/>
        <a:buChar char="§"/>
        <a:defRPr sz="3921" kern="1200">
          <a:gradFill>
            <a:gsLst>
              <a:gs pos="1250">
                <a:schemeClr val="tx1"/>
              </a:gs>
              <a:gs pos="100000">
                <a:schemeClr val="tx1"/>
              </a:gs>
            </a:gsLst>
            <a:lin ang="5400000" scaled="0"/>
          </a:gradFill>
          <a:latin typeface="+mj-lt"/>
          <a:ea typeface="+mn-ea"/>
          <a:cs typeface="+mn-cs"/>
        </a:defRPr>
      </a:lvl1pPr>
      <a:lvl2pPr marL="572691" indent="-236546" algn="l" defTabSz="913505" rtl="0" fontAlgn="base">
        <a:lnSpc>
          <a:spcPct val="90000"/>
        </a:lnSpc>
        <a:spcBef>
          <a:spcPct val="20000"/>
        </a:spcBef>
        <a:spcAft>
          <a:spcPct val="0"/>
        </a:spcAft>
        <a:buClr>
          <a:schemeClr val="tx1"/>
        </a:buClr>
        <a:buSzPct val="90000"/>
        <a:buFont typeface="Wingdings" panose="05000000000000000000" pitchFamily="2" charset="2"/>
        <a:buChar char="§"/>
        <a:defRPr sz="2353" kern="1200">
          <a:gradFill>
            <a:gsLst>
              <a:gs pos="1250">
                <a:schemeClr val="tx1"/>
              </a:gs>
              <a:gs pos="100000">
                <a:schemeClr val="tx1"/>
              </a:gs>
            </a:gsLst>
            <a:lin ang="5400000" scaled="0"/>
          </a:gradFill>
          <a:latin typeface="+mn-lt"/>
          <a:ea typeface="+mn-ea"/>
          <a:cs typeface="+mn-cs"/>
        </a:defRPr>
      </a:lvl2pPr>
      <a:lvl3pPr marL="784338" indent="-224097" algn="l" defTabSz="913505" rtl="0" fontAlgn="base">
        <a:lnSpc>
          <a:spcPct val="90000"/>
        </a:lnSpc>
        <a:spcBef>
          <a:spcPct val="20000"/>
        </a:spcBef>
        <a:spcAft>
          <a:spcPct val="0"/>
        </a:spcAft>
        <a:buClr>
          <a:schemeClr val="tx1"/>
        </a:buClr>
        <a:buSzPct val="90000"/>
        <a:buFont typeface="Wingdings" panose="05000000000000000000" pitchFamily="2" charset="2"/>
        <a:buChar char="§"/>
        <a:defRPr sz="2353" kern="1200">
          <a:gradFill>
            <a:gsLst>
              <a:gs pos="1250">
                <a:schemeClr val="tx1"/>
              </a:gs>
              <a:gs pos="100000">
                <a:schemeClr val="tx1"/>
              </a:gs>
            </a:gsLst>
            <a:lin ang="5400000" scaled="0"/>
          </a:gradFill>
          <a:latin typeface="+mn-lt"/>
          <a:ea typeface="+mn-ea"/>
          <a:cs typeface="+mn-cs"/>
        </a:defRPr>
      </a:lvl3pPr>
      <a:lvl4pPr marL="1008435" indent="-224097" algn="l" defTabSz="913505" rtl="0" fontAlgn="base">
        <a:lnSpc>
          <a:spcPct val="90000"/>
        </a:lnSpc>
        <a:spcBef>
          <a:spcPct val="20000"/>
        </a:spcBef>
        <a:spcAft>
          <a:spcPct val="0"/>
        </a:spcAft>
        <a:buClr>
          <a:schemeClr val="tx1"/>
        </a:buClr>
        <a:buSzPct val="90000"/>
        <a:buFont typeface="Wingdings" panose="05000000000000000000" pitchFamily="2" charset="2"/>
        <a:buChar char="§"/>
        <a:defRPr sz="1961" kern="1200">
          <a:gradFill>
            <a:gsLst>
              <a:gs pos="1250">
                <a:schemeClr val="tx1"/>
              </a:gs>
              <a:gs pos="100000">
                <a:schemeClr val="tx1"/>
              </a:gs>
            </a:gsLst>
            <a:lin ang="5400000" scaled="0"/>
          </a:gradFill>
          <a:latin typeface="+mn-lt"/>
          <a:ea typeface="+mn-ea"/>
          <a:cs typeface="+mn-cs"/>
        </a:defRPr>
      </a:lvl4pPr>
      <a:lvl5pPr marL="1232531" indent="-224097" algn="l" defTabSz="913505" rtl="0" fontAlgn="base">
        <a:lnSpc>
          <a:spcPct val="90000"/>
        </a:lnSpc>
        <a:spcBef>
          <a:spcPct val="20000"/>
        </a:spcBef>
        <a:spcAft>
          <a:spcPct val="0"/>
        </a:spcAft>
        <a:buClr>
          <a:schemeClr val="tx1"/>
        </a:buClr>
        <a:buSzPct val="90000"/>
        <a:buFont typeface="Wingdings" panose="05000000000000000000" pitchFamily="2" charset="2"/>
        <a:buChar char="§"/>
        <a:defRPr sz="1961" kern="120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34.xml"/><Relationship Id="rId4" Type="http://schemas.openxmlformats.org/officeDocument/2006/relationships/image" Target="../media/image51.jpg"/></Relationships>
</file>

<file path=ppt/slides/_rels/slide1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34.xml"/><Relationship Id="rId4" Type="http://schemas.openxmlformats.org/officeDocument/2006/relationships/image" Target="../media/image51.jpg"/></Relationships>
</file>

<file path=ppt/slides/_rels/slide1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0.jpg"/><Relationship Id="rId7" Type="http://schemas.openxmlformats.org/officeDocument/2006/relationships/image" Target="../media/image54.png"/><Relationship Id="rId2" Type="http://schemas.openxmlformats.org/officeDocument/2006/relationships/image" Target="../media/image49.jpg"/><Relationship Id="rId1" Type="http://schemas.openxmlformats.org/officeDocument/2006/relationships/slideLayout" Target="../slideLayouts/slideLayout34.xml"/><Relationship Id="rId6" Type="http://schemas.openxmlformats.org/officeDocument/2006/relationships/image" Target="../media/image53.jpg"/><Relationship Id="rId5" Type="http://schemas.openxmlformats.org/officeDocument/2006/relationships/image" Target="../media/image52.emf"/><Relationship Id="rId4" Type="http://schemas.openxmlformats.org/officeDocument/2006/relationships/image" Target="../media/image51.jpg"/><Relationship Id="rId9"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3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microsoft.com/office/2007/relationships/hdphoto" Target="../media/hdphoto4.wdp"/></Relationships>
</file>

<file path=ppt/slides/_rels/slide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9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6.xml"/><Relationship Id="rId7" Type="http://schemas.openxmlformats.org/officeDocument/2006/relationships/image" Target="../media/image68.png"/><Relationship Id="rId2" Type="http://schemas.openxmlformats.org/officeDocument/2006/relationships/slideLayout" Target="../slideLayouts/slideLayout57.xml"/><Relationship Id="rId1" Type="http://schemas.openxmlformats.org/officeDocument/2006/relationships/tags" Target="../tags/tag4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66.png"/><Relationship Id="rId2" Type="http://schemas.openxmlformats.org/officeDocument/2006/relationships/slideLayout" Target="../slideLayouts/slideLayout57.xml"/><Relationship Id="rId1" Type="http://schemas.openxmlformats.org/officeDocument/2006/relationships/tags" Target="../tags/tag41.xml"/><Relationship Id="rId6" Type="http://schemas.openxmlformats.org/officeDocument/2006/relationships/image" Target="../media/image69.png"/><Relationship Id="rId5" Type="http://schemas.openxmlformats.org/officeDocument/2006/relationships/image" Target="../media/image71.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8.xml"/><Relationship Id="rId4" Type="http://schemas.openxmlformats.org/officeDocument/2006/relationships/image" Target="../media/image47.emf"/></Relationships>
</file>

<file path=ppt/slides/_rels/slide27.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99.xml"/></Relationships>
</file>

<file path=ppt/slides/_rels/slide28.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99.xml"/></Relationships>
</file>

<file path=ppt/slides/_rels/slide2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0.png"/><Relationship Id="rId7" Type="http://schemas.openxmlformats.org/officeDocument/2006/relationships/image" Target="../media/image74.png"/><Relationship Id="rId2" Type="http://schemas.openxmlformats.org/officeDocument/2006/relationships/image" Target="../media/image79.png"/><Relationship Id="rId1" Type="http://schemas.openxmlformats.org/officeDocument/2006/relationships/slideLayout" Target="../slideLayouts/slideLayout34.xml"/><Relationship Id="rId6" Type="http://schemas.openxmlformats.org/officeDocument/2006/relationships/image" Target="../media/image82.png"/><Relationship Id="rId5" Type="http://schemas.openxmlformats.org/officeDocument/2006/relationships/image" Target="../media/image67.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18.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4.xml"/><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8" Type="http://schemas.openxmlformats.org/officeDocument/2006/relationships/hyperlink" Target="http://aka.ms/ServiceFabricForum" TargetMode="External"/><Relationship Id="rId3" Type="http://schemas.openxmlformats.org/officeDocument/2006/relationships/hyperlink" Target="https://azure.microsoft.com/en-us/documentation/services/service-fabric/" TargetMode="External"/><Relationship Id="rId7" Type="http://schemas.openxmlformats.org/officeDocument/2006/relationships/hyperlink" Target="https://stackoverflow.com/questions/tagged/azure-service-fabric" TargetMode="External"/><Relationship Id="rId2" Type="http://schemas.openxmlformats.org/officeDocument/2006/relationships/hyperlink" Target="http://aka.ms/ServiceFabricSDK" TargetMode="External"/><Relationship Id="rId1" Type="http://schemas.openxmlformats.org/officeDocument/2006/relationships/slideLayout" Target="../slideLayouts/slideLayout184.xml"/><Relationship Id="rId6" Type="http://schemas.openxmlformats.org/officeDocument/2006/relationships/hyperlink" Target="http://aka.ms/tryservicefabric" TargetMode="External"/><Relationship Id="rId5" Type="http://schemas.openxmlformats.org/officeDocument/2006/relationships/hyperlink" Target="http://aka.ms/ServiceFabricSamples" TargetMode="External"/><Relationship Id="rId4" Type="http://schemas.openxmlformats.org/officeDocument/2006/relationships/hyperlink" Target="https://mva.microsoft.com/en-US/training-courses/building-microservices-applications-on-azure-service-fabric-16747" TargetMode="External"/><Relationship Id="rId9" Type="http://schemas.openxmlformats.org/officeDocument/2006/relationships/hyperlink" Target="https://github.com/azure/service-fabric-issue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5.xml"/></Relationships>
</file>

<file path=ppt/slides/_rels/slide5.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png"/><Relationship Id="rId7" Type="http://schemas.openxmlformats.org/officeDocument/2006/relationships/image" Target="../media/image33.jpg"/><Relationship Id="rId2" Type="http://schemas.openxmlformats.org/officeDocument/2006/relationships/image" Target="../media/image28.png"/><Relationship Id="rId1" Type="http://schemas.openxmlformats.org/officeDocument/2006/relationships/slideLayout" Target="../slideLayouts/slideLayout99.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jpg"/><Relationship Id="rId4" Type="http://schemas.openxmlformats.org/officeDocument/2006/relationships/image" Target="../media/image30.png"/><Relationship Id="rId9" Type="http://schemas.openxmlformats.org/officeDocument/2006/relationships/image" Target="../media/image3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5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38.xml"/><Relationship Id="rId4" Type="http://schemas.openxmlformats.org/officeDocument/2006/relationships/image" Target="../media/image4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32" y="919038"/>
            <a:ext cx="11115546" cy="1972120"/>
          </a:xfrm>
        </p:spPr>
        <p:txBody>
          <a:bodyPr/>
          <a:lstStyle/>
          <a:p>
            <a:r>
              <a:rPr lang="en-US" dirty="0"/>
              <a:t>Migrating to Microservices with Azure Service Fabric</a:t>
            </a:r>
            <a:br>
              <a:rPr lang="en-US" dirty="0"/>
            </a:br>
            <a:endParaRPr lang="en-US" sz="4313" dirty="0"/>
          </a:p>
        </p:txBody>
      </p:sp>
      <p:sp>
        <p:nvSpPr>
          <p:cNvPr id="3" name="Text Placeholder 2"/>
          <p:cNvSpPr>
            <a:spLocks noGrp="1"/>
          </p:cNvSpPr>
          <p:nvPr>
            <p:ph type="body" sz="quarter" idx="12"/>
          </p:nvPr>
        </p:nvSpPr>
        <p:spPr>
          <a:xfrm>
            <a:off x="111838" y="4248079"/>
            <a:ext cx="5797543" cy="1059417"/>
          </a:xfrm>
        </p:spPr>
        <p:txBody>
          <a:bodyPr/>
          <a:lstStyle/>
          <a:p>
            <a:r>
              <a:rPr lang="en-US" sz="2800" dirty="0"/>
              <a:t>Brian Swiger</a:t>
            </a:r>
          </a:p>
          <a:p>
            <a:r>
              <a:rPr lang="en-US" sz="2800" dirty="0"/>
              <a:t>Application Development Manager</a:t>
            </a:r>
          </a:p>
        </p:txBody>
      </p:sp>
    </p:spTree>
    <p:extLst>
      <p:ext uri="{BB962C8B-B14F-4D97-AF65-F5344CB8AC3E}">
        <p14:creationId xmlns:p14="http://schemas.microsoft.com/office/powerpoint/2010/main" val="12964379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entagon 82"/>
          <p:cNvSpPr/>
          <p:nvPr/>
        </p:nvSpPr>
        <p:spPr bwMode="auto">
          <a:xfrm rot="5400000">
            <a:off x="9838902" y="3333409"/>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Pentagon 92"/>
          <p:cNvSpPr/>
          <p:nvPr/>
        </p:nvSpPr>
        <p:spPr bwMode="auto">
          <a:xfrm rot="5400000">
            <a:off x="1097347" y="3333727"/>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Pentagon 93"/>
          <p:cNvSpPr/>
          <p:nvPr/>
        </p:nvSpPr>
        <p:spPr bwMode="auto">
          <a:xfrm rot="5400000">
            <a:off x="6878228" y="3333727"/>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Pentagon 94"/>
          <p:cNvSpPr/>
          <p:nvPr/>
        </p:nvSpPr>
        <p:spPr bwMode="auto">
          <a:xfrm rot="5400000">
            <a:off x="4008955" y="3333727"/>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p:cNvSpPr/>
          <p:nvPr/>
        </p:nvSpPr>
        <p:spPr bwMode="auto">
          <a:xfrm>
            <a:off x="874185" y="2913144"/>
            <a:ext cx="10276973" cy="91323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 name="Rectangle 165"/>
          <p:cNvSpPr/>
          <p:nvPr/>
        </p:nvSpPr>
        <p:spPr bwMode="auto">
          <a:xfrm>
            <a:off x="874185" y="4683981"/>
            <a:ext cx="10276973" cy="1513009"/>
          </a:xfrm>
          <a:prstGeom prst="rect">
            <a:avLst/>
          </a:prstGeom>
          <a:solidFill>
            <a:schemeClr val="accent3"/>
          </a:solidFill>
          <a:ln w="6350" cap="flat" cmpd="sng" algn="ctr">
            <a:noFill/>
            <a:prstDash val="solid"/>
            <a:miter lim="800000"/>
            <a:headEnd type="none" w="med" len="med"/>
            <a:tailEnd type="none" w="med" len="med"/>
          </a:ln>
          <a:effectLst/>
        </p:spPr>
        <p:txBody>
          <a:bodyPr tIns="89642" rIns="33620" bIns="33620" anchor="ctr"/>
          <a:lstStyle/>
          <a:p>
            <a:pPr algn="ctr" defTabSz="914038">
              <a:defRPr/>
            </a:pPr>
            <a:r>
              <a:rPr lang="en-US" sz="2353"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Deploy and manage applications to many environments</a:t>
            </a:r>
          </a:p>
        </p:txBody>
      </p:sp>
      <p:grpSp>
        <p:nvGrpSpPr>
          <p:cNvPr id="167" name="Group 166"/>
          <p:cNvGrpSpPr/>
          <p:nvPr/>
        </p:nvGrpSpPr>
        <p:grpSpPr>
          <a:xfrm>
            <a:off x="874185" y="1406144"/>
            <a:ext cx="10276973" cy="1452058"/>
            <a:chOff x="880533" y="1857930"/>
            <a:chExt cx="10706923" cy="1512807"/>
          </a:xfrm>
        </p:grpSpPr>
        <p:sp>
          <p:nvSpPr>
            <p:cNvPr id="168" name="Hexagon 16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 name="Hexagon 16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 name="Hexagon 16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1" name="Hexagon 17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2" name="Hexagon 17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3" name="Hexagon 17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4" name="Hexagon 17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Hexagon 17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Hexagon 17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Hexagon 17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Hexagon 17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Hexagon 17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Hexagon 17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Hexagon 18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Hexagon 18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Hexagon 18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Hexagon 18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Hexagon 18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Hexagon 18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Hexagon 18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Hexagon 18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9" name="Hexagon 18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Hexagon 18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1" name="Hexagon 19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2" name="Hexagon 19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Hexagon 19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Hexagon 19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Hexagon 19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Hexagon 19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Hexagon 19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Hexagon 19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Hexagon 19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Hexagon 19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Hexagon 20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2" name="Hexagon 20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3" name="Hexagon 20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4" name="Hexagon 20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5" name="Hexagon 20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Hexagon 205"/>
          <p:cNvSpPr>
            <a:spLocks noChangeAspect="1"/>
          </p:cNvSpPr>
          <p:nvPr/>
        </p:nvSpPr>
        <p:spPr bwMode="auto">
          <a:xfrm>
            <a:off x="1405578"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7" name="Hexagon 206"/>
          <p:cNvSpPr>
            <a:spLocks noChangeAspect="1"/>
          </p:cNvSpPr>
          <p:nvPr/>
        </p:nvSpPr>
        <p:spPr bwMode="auto">
          <a:xfrm>
            <a:off x="2496973"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8" name="Hexagon 207"/>
          <p:cNvSpPr>
            <a:spLocks noChangeAspect="1"/>
          </p:cNvSpPr>
          <p:nvPr/>
        </p:nvSpPr>
        <p:spPr bwMode="auto">
          <a:xfrm>
            <a:off x="3548585"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Hexagon 208"/>
          <p:cNvSpPr>
            <a:spLocks noChangeAspect="1"/>
          </p:cNvSpPr>
          <p:nvPr/>
        </p:nvSpPr>
        <p:spPr bwMode="auto">
          <a:xfrm>
            <a:off x="4628456"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Hexagon 209"/>
          <p:cNvSpPr>
            <a:spLocks noChangeAspect="1"/>
          </p:cNvSpPr>
          <p:nvPr/>
        </p:nvSpPr>
        <p:spPr bwMode="auto">
          <a:xfrm>
            <a:off x="5708327"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1" name="Hexagon 210"/>
          <p:cNvSpPr>
            <a:spLocks noChangeAspect="1"/>
          </p:cNvSpPr>
          <p:nvPr/>
        </p:nvSpPr>
        <p:spPr bwMode="auto">
          <a:xfrm>
            <a:off x="6769472"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Hexagon 211"/>
          <p:cNvSpPr>
            <a:spLocks noChangeAspect="1"/>
          </p:cNvSpPr>
          <p:nvPr/>
        </p:nvSpPr>
        <p:spPr bwMode="auto">
          <a:xfrm>
            <a:off x="7832714"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3" name="Hexagon 212"/>
          <p:cNvSpPr>
            <a:spLocks noChangeAspect="1"/>
          </p:cNvSpPr>
          <p:nvPr/>
        </p:nvSpPr>
        <p:spPr bwMode="auto">
          <a:xfrm>
            <a:off x="8909273"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4" name="Hexagon 213"/>
          <p:cNvSpPr>
            <a:spLocks noChangeAspect="1"/>
          </p:cNvSpPr>
          <p:nvPr/>
        </p:nvSpPr>
        <p:spPr bwMode="auto">
          <a:xfrm>
            <a:off x="9956853"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ectangle 164"/>
          <p:cNvSpPr/>
          <p:nvPr/>
        </p:nvSpPr>
        <p:spPr bwMode="auto">
          <a:xfrm>
            <a:off x="874242" y="1376786"/>
            <a:ext cx="10276917" cy="1543430"/>
          </a:xfrm>
          <a:prstGeom prst="rect">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ctr" anchorCtr="0" forceAA="0" compatLnSpc="1">
            <a:prstTxWarp prst="textNoShape">
              <a:avLst/>
            </a:prstTxWarp>
            <a:noAutofit/>
          </a:bodyPr>
          <a:lstStyle/>
          <a:p>
            <a:pPr algn="ctr" defTabSz="894956" fontAlgn="base">
              <a:lnSpc>
                <a:spcPct val="90000"/>
              </a:lnSpc>
              <a:spcBef>
                <a:spcPct val="0"/>
              </a:spcBef>
              <a:spcAft>
                <a:spcPct val="0"/>
              </a:spcAft>
              <a:defRPr/>
            </a:pPr>
            <a:r>
              <a:rPr lang="en-US" sz="2304" kern="0" dirty="0">
                <a:gradFill>
                  <a:gsLst>
                    <a:gs pos="0">
                      <a:srgbClr val="FFFFFF"/>
                    </a:gs>
                    <a:gs pos="100000">
                      <a:srgbClr val="FFFFFF"/>
                    </a:gs>
                  </a:gsLst>
                  <a:lin ang="5400000" scaled="0"/>
                </a:gradFill>
                <a:latin typeface="Segoe UI"/>
                <a:ea typeface="Segoe UI" pitchFamily="34" charset="0"/>
                <a:cs typeface="Segoe UI" pitchFamily="34" charset="0"/>
              </a:rPr>
              <a:t>Build applications with multiple frameworks and languages</a:t>
            </a:r>
          </a:p>
        </p:txBody>
      </p:sp>
      <p:sp>
        <p:nvSpPr>
          <p:cNvPr id="215" name="TextBox 214"/>
          <p:cNvSpPr txBox="1"/>
          <p:nvPr/>
        </p:nvSpPr>
        <p:spPr>
          <a:xfrm>
            <a:off x="1016260" y="3099998"/>
            <a:ext cx="10542999" cy="615152"/>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2353" kern="0" dirty="0" err="1">
                <a:gradFill>
                  <a:gsLst>
                    <a:gs pos="12097">
                      <a:srgbClr val="FFFFFF"/>
                    </a:gs>
                    <a:gs pos="34000">
                      <a:srgbClr val="FFFFFF"/>
                    </a:gs>
                  </a:gsLst>
                  <a:lin ang="5400000" scaled="0"/>
                </a:gradFill>
                <a:latin typeface="Segoe UI"/>
                <a:ea typeface="MS PGothic" panose="020B0600070205080204" pitchFamily="34" charset="-128"/>
              </a:rPr>
              <a:t>Microservices</a:t>
            </a:r>
            <a:r>
              <a:rPr lang="en-US" sz="2353" kern="0" dirty="0">
                <a:gradFill>
                  <a:gsLst>
                    <a:gs pos="12097">
                      <a:srgbClr val="FFFFFF"/>
                    </a:gs>
                    <a:gs pos="34000">
                      <a:srgbClr val="FFFFFF"/>
                    </a:gs>
                  </a:gsLst>
                  <a:lin ang="5400000" scaled="0"/>
                </a:gradFill>
                <a:latin typeface="Segoe UI"/>
                <a:ea typeface="MS PGothic" panose="020B0600070205080204" pitchFamily="34" charset="-128"/>
              </a:rPr>
              <a:t> Platform</a:t>
            </a:r>
            <a:endParaRPr lang="en-US" sz="1961" kern="0" dirty="0">
              <a:gradFill>
                <a:gsLst>
                  <a:gs pos="12097">
                    <a:srgbClr val="FFFFFF"/>
                  </a:gs>
                  <a:gs pos="34000">
                    <a:srgbClr val="FFFFFF"/>
                  </a:gs>
                </a:gsLst>
                <a:lin ang="5400000" scaled="0"/>
              </a:gradFill>
              <a:latin typeface="Segoe UI"/>
              <a:ea typeface="MS PGothic" panose="020B0600070205080204" pitchFamily="34" charset="-128"/>
            </a:endParaRPr>
          </a:p>
        </p:txBody>
      </p:sp>
      <p:sp>
        <p:nvSpPr>
          <p:cNvPr id="216" name="Title 2"/>
          <p:cNvSpPr txBox="1">
            <a:spLocks/>
          </p:cNvSpPr>
          <p:nvPr/>
        </p:nvSpPr>
        <p:spPr>
          <a:xfrm>
            <a:off x="200394" y="184543"/>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solidFill>
                  <a:srgbClr val="FFFFFF"/>
                </a:solidFill>
                <a:latin typeface="Segoe UI Light"/>
              </a:rPr>
              <a:t>Microservices platform requirements</a:t>
            </a:r>
          </a:p>
        </p:txBody>
      </p:sp>
    </p:spTree>
    <p:extLst>
      <p:ext uri="{BB962C8B-B14F-4D97-AF65-F5344CB8AC3E}">
        <p14:creationId xmlns:p14="http://schemas.microsoft.com/office/powerpoint/2010/main" val="3758163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93" grpId="0" animBg="1"/>
      <p:bldP spid="94" grpId="0" animBg="1"/>
      <p:bldP spid="95" grpId="0" animBg="1"/>
      <p:bldP spid="166" grpId="0" animBg="1"/>
      <p:bldP spid="16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entagon 82"/>
          <p:cNvSpPr/>
          <p:nvPr/>
        </p:nvSpPr>
        <p:spPr bwMode="auto">
          <a:xfrm rot="5400000">
            <a:off x="9846296" y="3312674"/>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Hexagon 83"/>
          <p:cNvSpPr>
            <a:spLocks noChangeAspect="1"/>
          </p:cNvSpPr>
          <p:nvPr/>
        </p:nvSpPr>
        <p:spPr bwMode="auto">
          <a:xfrm>
            <a:off x="1405578"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Hexagon 84"/>
          <p:cNvSpPr>
            <a:spLocks noChangeAspect="1"/>
          </p:cNvSpPr>
          <p:nvPr/>
        </p:nvSpPr>
        <p:spPr bwMode="auto">
          <a:xfrm>
            <a:off x="2496973"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Hexagon 85"/>
          <p:cNvSpPr>
            <a:spLocks noChangeAspect="1"/>
          </p:cNvSpPr>
          <p:nvPr/>
        </p:nvSpPr>
        <p:spPr bwMode="auto">
          <a:xfrm>
            <a:off x="3548585"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Hexagon 86"/>
          <p:cNvSpPr>
            <a:spLocks noChangeAspect="1"/>
          </p:cNvSpPr>
          <p:nvPr/>
        </p:nvSpPr>
        <p:spPr bwMode="auto">
          <a:xfrm>
            <a:off x="4628456"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Hexagon 87"/>
          <p:cNvSpPr>
            <a:spLocks noChangeAspect="1"/>
          </p:cNvSpPr>
          <p:nvPr/>
        </p:nvSpPr>
        <p:spPr bwMode="auto">
          <a:xfrm>
            <a:off x="5708327"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Hexagon 88"/>
          <p:cNvSpPr>
            <a:spLocks noChangeAspect="1"/>
          </p:cNvSpPr>
          <p:nvPr/>
        </p:nvSpPr>
        <p:spPr bwMode="auto">
          <a:xfrm>
            <a:off x="6769472"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Hexagon 89"/>
          <p:cNvSpPr>
            <a:spLocks noChangeAspect="1"/>
          </p:cNvSpPr>
          <p:nvPr/>
        </p:nvSpPr>
        <p:spPr bwMode="auto">
          <a:xfrm>
            <a:off x="7832714"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Hexagon 90"/>
          <p:cNvSpPr>
            <a:spLocks noChangeAspect="1"/>
          </p:cNvSpPr>
          <p:nvPr/>
        </p:nvSpPr>
        <p:spPr bwMode="auto">
          <a:xfrm>
            <a:off x="8909273"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Hexagon 91"/>
          <p:cNvSpPr>
            <a:spLocks noChangeAspect="1"/>
          </p:cNvSpPr>
          <p:nvPr/>
        </p:nvSpPr>
        <p:spPr bwMode="auto">
          <a:xfrm>
            <a:off x="9956853"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Pentagon 92"/>
          <p:cNvSpPr/>
          <p:nvPr/>
        </p:nvSpPr>
        <p:spPr bwMode="auto">
          <a:xfrm rot="5400000">
            <a:off x="1097347" y="3333727"/>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Pentagon 93"/>
          <p:cNvSpPr/>
          <p:nvPr/>
        </p:nvSpPr>
        <p:spPr bwMode="auto">
          <a:xfrm rot="5400000">
            <a:off x="6878228" y="3333727"/>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Pentagon 94"/>
          <p:cNvSpPr/>
          <p:nvPr/>
        </p:nvSpPr>
        <p:spPr bwMode="auto">
          <a:xfrm rot="5400000">
            <a:off x="4008955" y="3333727"/>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p:cNvSpPr/>
          <p:nvPr/>
        </p:nvSpPr>
        <p:spPr bwMode="auto">
          <a:xfrm>
            <a:off x="874185" y="2913144"/>
            <a:ext cx="10276973" cy="91323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p:cNvGrpSpPr/>
          <p:nvPr/>
        </p:nvGrpSpPr>
        <p:grpSpPr>
          <a:xfrm>
            <a:off x="874185" y="1406144"/>
            <a:ext cx="10276973" cy="1452058"/>
            <a:chOff x="880533" y="1857930"/>
            <a:chExt cx="10706923" cy="1512807"/>
          </a:xfrm>
        </p:grpSpPr>
        <p:sp>
          <p:nvSpPr>
            <p:cNvPr id="98" name="Hexagon 9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Hexagon 9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Hexagon 9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Hexagon 10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Hexagon 10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Hexagon 10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Hexagon 10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Hexagon 10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Hexagon 10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Hexagon 10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Hexagon 10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Hexagon 10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Hexagon 10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Hexagon 11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Hexagon 13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Hexagon 13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Hexagon 13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Hexagon 13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6" name="TextBox 135"/>
          <p:cNvSpPr txBox="1"/>
          <p:nvPr/>
        </p:nvSpPr>
        <p:spPr>
          <a:xfrm>
            <a:off x="3970659" y="5846414"/>
            <a:ext cx="1144157" cy="602676"/>
          </a:xfrm>
          <a:prstGeom prst="rect">
            <a:avLst/>
          </a:prstGeom>
          <a:noFill/>
        </p:spPr>
        <p:txBody>
          <a:bodyPr wrap="square" lIns="175537" tIns="140429" rIns="175537" bIns="140429" rtlCol="0">
            <a:spAutoFit/>
          </a:bodyPr>
          <a:lstStyle/>
          <a:p>
            <a:pPr defTabSz="895215">
              <a:lnSpc>
                <a:spcPct val="90000"/>
              </a:lnSpc>
              <a:spcAft>
                <a:spcPts val="575"/>
              </a:spcAft>
              <a:defRPr/>
            </a:pPr>
            <a:r>
              <a:rPr lang="en-US" sz="2304" kern="0" dirty="0">
                <a:solidFill>
                  <a:sysClr val="windowText" lastClr="000000"/>
                </a:solidFill>
                <a:latin typeface="Segoe UI"/>
                <a:ea typeface="MS PGothic" panose="020B0600070205080204" pitchFamily="34" charset="-128"/>
              </a:rPr>
              <a:t>Azure</a:t>
            </a:r>
          </a:p>
        </p:txBody>
      </p:sp>
      <p:sp>
        <p:nvSpPr>
          <p:cNvPr id="137" name="Freeform 136"/>
          <p:cNvSpPr>
            <a:spLocks/>
          </p:cNvSpPr>
          <p:nvPr/>
        </p:nvSpPr>
        <p:spPr bwMode="auto">
          <a:xfrm>
            <a:off x="3735914" y="4813656"/>
            <a:ext cx="1721111" cy="952691"/>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7768" tIns="43883" rIns="87768" bIns="43883" numCol="1" anchor="t" anchorCtr="0" compatLnSpc="1">
            <a:prstTxWarp prst="textNoShape">
              <a:avLst/>
            </a:prstTxWarp>
          </a:bodyPr>
          <a:lstStyle/>
          <a:p>
            <a:pPr defTabSz="895215">
              <a:defRPr/>
            </a:pPr>
            <a:endParaRPr lang="en-US" sz="1728" kern="0">
              <a:solidFill>
                <a:srgbClr val="505050"/>
              </a:solidFill>
              <a:latin typeface="Segoe UI"/>
              <a:ea typeface="MS PGothic" panose="020B0600070205080204" pitchFamily="34" charset="-128"/>
            </a:endParaRPr>
          </a:p>
        </p:txBody>
      </p:sp>
      <p:sp>
        <p:nvSpPr>
          <p:cNvPr id="138" name="TextBox 137"/>
          <p:cNvSpPr txBox="1"/>
          <p:nvPr/>
        </p:nvSpPr>
        <p:spPr>
          <a:xfrm>
            <a:off x="9313702" y="5809620"/>
            <a:ext cx="2785290" cy="608672"/>
          </a:xfrm>
          <a:prstGeom prst="rect">
            <a:avLst/>
          </a:prstGeom>
          <a:noFill/>
        </p:spPr>
        <p:txBody>
          <a:bodyPr wrap="square" lIns="175537" tIns="140429" rIns="175537" bIns="140429" rtlCol="0">
            <a:spAutoFit/>
          </a:bodyPr>
          <a:lstStyle/>
          <a:p>
            <a:pPr defTabSz="895215">
              <a:lnSpc>
                <a:spcPct val="90000"/>
              </a:lnSpc>
              <a:spcAft>
                <a:spcPts val="575"/>
              </a:spcAft>
              <a:defRPr/>
            </a:pPr>
            <a:r>
              <a:rPr lang="en-US" sz="2304" kern="0" dirty="0">
                <a:solidFill>
                  <a:sysClr val="windowText" lastClr="000000"/>
                </a:solidFill>
                <a:latin typeface="Segoe UI"/>
                <a:ea typeface="MS PGothic" panose="020B0600070205080204" pitchFamily="34" charset="-128"/>
              </a:rPr>
              <a:t>Other Clouds</a:t>
            </a:r>
          </a:p>
        </p:txBody>
      </p:sp>
      <p:sp>
        <p:nvSpPr>
          <p:cNvPr id="139" name="Freeform 138"/>
          <p:cNvSpPr>
            <a:spLocks/>
          </p:cNvSpPr>
          <p:nvPr/>
        </p:nvSpPr>
        <p:spPr bwMode="auto">
          <a:xfrm>
            <a:off x="9496491" y="4793577"/>
            <a:ext cx="1721111" cy="952691"/>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7768" tIns="43883" rIns="87768" bIns="43883" numCol="1" anchor="t" anchorCtr="0" compatLnSpc="1">
            <a:prstTxWarp prst="textNoShape">
              <a:avLst/>
            </a:prstTxWarp>
          </a:bodyPr>
          <a:lstStyle/>
          <a:p>
            <a:pPr defTabSz="895215">
              <a:defRPr/>
            </a:pPr>
            <a:endParaRPr lang="en-US" sz="1728" kern="0">
              <a:solidFill>
                <a:srgbClr val="505050"/>
              </a:solidFill>
              <a:latin typeface="Segoe UI"/>
              <a:ea typeface="MS PGothic" panose="020B0600070205080204" pitchFamily="34" charset="-128"/>
            </a:endParaRPr>
          </a:p>
        </p:txBody>
      </p:sp>
      <p:sp>
        <p:nvSpPr>
          <p:cNvPr id="140" name="TextBox 139"/>
          <p:cNvSpPr txBox="1"/>
          <p:nvPr/>
        </p:nvSpPr>
        <p:spPr>
          <a:xfrm>
            <a:off x="6334589" y="5798056"/>
            <a:ext cx="2461832" cy="995727"/>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2304" kern="0" dirty="0">
                <a:solidFill>
                  <a:sysClr val="windowText" lastClr="000000"/>
                </a:solidFill>
                <a:latin typeface="Segoe UI"/>
                <a:ea typeface="MS PGothic" panose="020B0600070205080204" pitchFamily="34" charset="-128"/>
              </a:rPr>
              <a:t>On Premise</a:t>
            </a:r>
          </a:p>
          <a:p>
            <a:pPr algn="ctr" defTabSz="895215">
              <a:lnSpc>
                <a:spcPct val="90000"/>
              </a:lnSpc>
              <a:spcAft>
                <a:spcPts val="575"/>
              </a:spcAft>
              <a:defRPr/>
            </a:pPr>
            <a:r>
              <a:rPr lang="en-US" sz="2304" kern="0" dirty="0">
                <a:solidFill>
                  <a:sysClr val="windowText" lastClr="000000"/>
                </a:solidFill>
                <a:latin typeface="Segoe UI"/>
                <a:ea typeface="MS PGothic" panose="020B0600070205080204" pitchFamily="34" charset="-128"/>
              </a:rPr>
              <a:t>Data centers</a:t>
            </a:r>
          </a:p>
        </p:txBody>
      </p:sp>
      <p:grpSp>
        <p:nvGrpSpPr>
          <p:cNvPr id="141" name="Group 8"/>
          <p:cNvGrpSpPr>
            <a:grpSpLocks noChangeAspect="1"/>
          </p:cNvGrpSpPr>
          <p:nvPr/>
        </p:nvGrpSpPr>
        <p:grpSpPr bwMode="auto">
          <a:xfrm>
            <a:off x="6587898" y="4415057"/>
            <a:ext cx="1736757" cy="1735681"/>
            <a:chOff x="4385" y="3099"/>
            <a:chExt cx="1613" cy="1612"/>
          </a:xfrm>
        </p:grpSpPr>
        <p:sp>
          <p:nvSpPr>
            <p:cNvPr id="142"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43"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44"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45"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46" name="Rectangle 145"/>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47"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48"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49"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50"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51"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52"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53"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54"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55"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grpSp>
      <p:sp>
        <p:nvSpPr>
          <p:cNvPr id="156" name="TextBox 155"/>
          <p:cNvSpPr txBox="1"/>
          <p:nvPr/>
        </p:nvSpPr>
        <p:spPr>
          <a:xfrm>
            <a:off x="767056" y="2924157"/>
            <a:ext cx="1844488" cy="891454"/>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a:ea typeface="MS PGothic" panose="020B0600070205080204" pitchFamily="34" charset="-128"/>
              </a:rPr>
              <a:t>Lifecycle</a:t>
            </a:r>
          </a:p>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a:ea typeface="MS PGothic" panose="020B0600070205080204" pitchFamily="34" charset="-128"/>
              </a:rPr>
              <a:t>Management</a:t>
            </a:r>
          </a:p>
        </p:txBody>
      </p:sp>
      <p:sp>
        <p:nvSpPr>
          <p:cNvPr id="157" name="TextBox 156"/>
          <p:cNvSpPr txBox="1"/>
          <p:nvPr/>
        </p:nvSpPr>
        <p:spPr>
          <a:xfrm>
            <a:off x="3810738" y="3085596"/>
            <a:ext cx="1878271" cy="549812"/>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a:ea typeface="MS PGothic" panose="020B0600070205080204" pitchFamily="34" charset="-128"/>
              </a:rPr>
              <a:t>Orchestration</a:t>
            </a:r>
          </a:p>
        </p:txBody>
      </p:sp>
      <p:sp>
        <p:nvSpPr>
          <p:cNvPr id="158" name="TextBox 157"/>
          <p:cNvSpPr txBox="1"/>
          <p:nvPr/>
        </p:nvSpPr>
        <p:spPr>
          <a:xfrm>
            <a:off x="9596219" y="2932072"/>
            <a:ext cx="1878271" cy="891454"/>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a:ea typeface="MS PGothic" panose="020B0600070205080204" pitchFamily="34" charset="-128"/>
              </a:rPr>
              <a:t>Auto</a:t>
            </a:r>
          </a:p>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a:ea typeface="MS PGothic" panose="020B0600070205080204" pitchFamily="34" charset="-128"/>
              </a:rPr>
              <a:t>scaling</a:t>
            </a:r>
          </a:p>
        </p:txBody>
      </p:sp>
      <p:sp>
        <p:nvSpPr>
          <p:cNvPr id="159" name="TextBox 158"/>
          <p:cNvSpPr txBox="1"/>
          <p:nvPr/>
        </p:nvSpPr>
        <p:spPr>
          <a:xfrm>
            <a:off x="2382782" y="2947434"/>
            <a:ext cx="1591677" cy="826137"/>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a:ea typeface="MS PGothic" panose="020B0600070205080204" pitchFamily="34" charset="-128"/>
              </a:rPr>
              <a:t>Always On</a:t>
            </a:r>
            <a:br>
              <a:rPr lang="en-US" sz="1922" kern="0" dirty="0">
                <a:gradFill>
                  <a:gsLst>
                    <a:gs pos="12097">
                      <a:srgbClr val="FFFFFF"/>
                    </a:gs>
                    <a:gs pos="34000">
                      <a:srgbClr val="FFFFFF"/>
                    </a:gs>
                  </a:gsLst>
                  <a:lin ang="5400000" scaled="0"/>
                </a:gradFill>
                <a:latin typeface="Segoe UI"/>
                <a:ea typeface="MS PGothic" panose="020B0600070205080204" pitchFamily="34" charset="-128"/>
              </a:rPr>
            </a:br>
            <a:r>
              <a:rPr lang="en-US" sz="1922" kern="0" dirty="0">
                <a:gradFill>
                  <a:gsLst>
                    <a:gs pos="12097">
                      <a:srgbClr val="FFFFFF"/>
                    </a:gs>
                    <a:gs pos="34000">
                      <a:srgbClr val="FFFFFF"/>
                    </a:gs>
                  </a:gsLst>
                  <a:lin ang="5400000" scaled="0"/>
                </a:gradFill>
                <a:latin typeface="Segoe UI"/>
                <a:ea typeface="MS PGothic" panose="020B0600070205080204" pitchFamily="34" charset="-128"/>
              </a:rPr>
              <a:t>Availability</a:t>
            </a:r>
          </a:p>
        </p:txBody>
      </p:sp>
      <p:sp>
        <p:nvSpPr>
          <p:cNvPr id="160" name="TextBox 159"/>
          <p:cNvSpPr txBox="1"/>
          <p:nvPr/>
        </p:nvSpPr>
        <p:spPr>
          <a:xfrm>
            <a:off x="8356465" y="2944899"/>
            <a:ext cx="1996035" cy="816022"/>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a:ea typeface="MS PGothic" panose="020B0600070205080204" pitchFamily="34" charset="-128"/>
              </a:rPr>
              <a:t>Dev &amp; Ops Tooling</a:t>
            </a:r>
          </a:p>
        </p:txBody>
      </p:sp>
      <p:sp>
        <p:nvSpPr>
          <p:cNvPr id="161" name="TextBox 160"/>
          <p:cNvSpPr txBox="1"/>
          <p:nvPr/>
        </p:nvSpPr>
        <p:spPr>
          <a:xfrm>
            <a:off x="5401446" y="2942070"/>
            <a:ext cx="1849499" cy="816022"/>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a:ea typeface="MS PGothic" panose="020B0600070205080204" pitchFamily="34" charset="-128"/>
              </a:rPr>
              <a:t>Programming Models</a:t>
            </a:r>
          </a:p>
        </p:txBody>
      </p:sp>
      <p:sp>
        <p:nvSpPr>
          <p:cNvPr id="162" name="Title 2"/>
          <p:cNvSpPr txBox="1">
            <a:spLocks/>
          </p:cNvSpPr>
          <p:nvPr/>
        </p:nvSpPr>
        <p:spPr>
          <a:xfrm>
            <a:off x="335335" y="270445"/>
            <a:ext cx="11426711" cy="881854"/>
          </a:xfrm>
          <a:prstGeom prst="rect">
            <a:avLst/>
          </a:prstGeom>
        </p:spPr>
        <p:txBody>
          <a:bodyPr vert="horz" wrap="square" lIns="140609" tIns="87880" rIns="140609" bIns="8788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612" spc="-100" dirty="0">
                <a:solidFill>
                  <a:srgbClr val="FFFFFF"/>
                </a:solidFill>
                <a:latin typeface="Segoe UI Light"/>
              </a:rPr>
              <a:t>Azure Service Fabric</a:t>
            </a:r>
          </a:p>
        </p:txBody>
      </p:sp>
      <p:pic>
        <p:nvPicPr>
          <p:cNvPr id="163" name="Picture 162" descr="2073251155_0451f31674.jpg"/>
          <p:cNvPicPr>
            <a:picLocks noChangeAspect="1"/>
          </p:cNvPicPr>
          <p:nvPr/>
        </p:nvPicPr>
        <p:blipFill>
          <a:blip r:embed="rId2"/>
          <a:stretch>
            <a:fillRect/>
          </a:stretch>
        </p:blipFill>
        <p:spPr>
          <a:xfrm>
            <a:off x="1103267" y="4884624"/>
            <a:ext cx="1239279" cy="999438"/>
          </a:xfrm>
          <a:prstGeom prst="rect">
            <a:avLst/>
          </a:prstGeom>
          <a:noFill/>
        </p:spPr>
      </p:pic>
      <p:sp>
        <p:nvSpPr>
          <p:cNvPr id="164" name="TextBox 163"/>
          <p:cNvSpPr txBox="1"/>
          <p:nvPr/>
        </p:nvSpPr>
        <p:spPr>
          <a:xfrm>
            <a:off x="956649" y="5930023"/>
            <a:ext cx="2084392" cy="590879"/>
          </a:xfrm>
          <a:prstGeom prst="rect">
            <a:avLst/>
          </a:prstGeom>
          <a:noFill/>
        </p:spPr>
        <p:txBody>
          <a:bodyPr wrap="square" lIns="172086" tIns="137668" rIns="172086" bIns="137668" rtlCol="0">
            <a:spAutoFit/>
          </a:bodyPr>
          <a:lstStyle/>
          <a:p>
            <a:pPr defTabSz="877579">
              <a:lnSpc>
                <a:spcPct val="90000"/>
              </a:lnSpc>
              <a:spcAft>
                <a:spcPts val="564"/>
              </a:spcAft>
              <a:defRPr/>
            </a:pPr>
            <a:r>
              <a:rPr lang="en-US" sz="2259" kern="0" dirty="0">
                <a:solidFill>
                  <a:sysClr val="windowText" lastClr="000000"/>
                </a:solidFill>
                <a:latin typeface="Segoe UI"/>
                <a:ea typeface="MS PGothic" panose="020B0600070205080204" pitchFamily="34" charset="-128"/>
              </a:rPr>
              <a:t>Dev Box</a:t>
            </a:r>
          </a:p>
        </p:txBody>
      </p:sp>
      <p:pic>
        <p:nvPicPr>
          <p:cNvPr id="224" name="Picture 223"/>
          <p:cNvPicPr>
            <a:picLocks noChangeAspect="1"/>
          </p:cNvPicPr>
          <p:nvPr/>
        </p:nvPicPr>
        <p:blipFill>
          <a:blip r:embed="rId3"/>
          <a:stretch>
            <a:fillRect/>
          </a:stretch>
        </p:blipFill>
        <p:spPr>
          <a:xfrm>
            <a:off x="8659018" y="3895554"/>
            <a:ext cx="630891" cy="696015"/>
          </a:xfrm>
          <a:prstGeom prst="rect">
            <a:avLst/>
          </a:prstGeom>
        </p:spPr>
      </p:pic>
      <p:pic>
        <p:nvPicPr>
          <p:cNvPr id="226" name="Picture 225"/>
          <p:cNvPicPr>
            <a:picLocks noChangeAspect="1"/>
          </p:cNvPicPr>
          <p:nvPr/>
        </p:nvPicPr>
        <p:blipFill>
          <a:blip r:embed="rId4"/>
          <a:stretch>
            <a:fillRect/>
          </a:stretch>
        </p:blipFill>
        <p:spPr>
          <a:xfrm>
            <a:off x="2730349" y="3880931"/>
            <a:ext cx="743738" cy="887526"/>
          </a:xfrm>
          <a:prstGeom prst="rect">
            <a:avLst/>
          </a:prstGeom>
        </p:spPr>
      </p:pic>
      <p:sp>
        <p:nvSpPr>
          <p:cNvPr id="228" name="TextBox 227"/>
          <p:cNvSpPr txBox="1"/>
          <p:nvPr/>
        </p:nvSpPr>
        <p:spPr>
          <a:xfrm>
            <a:off x="6918150" y="2959154"/>
            <a:ext cx="1878271" cy="816022"/>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a:ea typeface="MS PGothic" panose="020B0600070205080204" pitchFamily="34" charset="-128"/>
              </a:rPr>
              <a:t>Health &amp; Monitoring</a:t>
            </a:r>
          </a:p>
        </p:txBody>
      </p:sp>
    </p:spTree>
    <p:extLst>
      <p:ext uri="{BB962C8B-B14F-4D97-AF65-F5344CB8AC3E}">
        <p14:creationId xmlns:p14="http://schemas.microsoft.com/office/powerpoint/2010/main" val="3665135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9"/>
                                        </p:tgtEl>
                                        <p:attrNameLst>
                                          <p:attrName>style.visibility</p:attrName>
                                        </p:attrNameLst>
                                      </p:cBhvr>
                                      <p:to>
                                        <p:strVal val="visible"/>
                                      </p:to>
                                    </p:set>
                                    <p:animEffect transition="in" filter="fade">
                                      <p:cBhvr>
                                        <p:cTn id="18" dur="500"/>
                                        <p:tgtEl>
                                          <p:spTgt spid="15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7"/>
                                        </p:tgtEl>
                                        <p:attrNameLst>
                                          <p:attrName>style.visibility</p:attrName>
                                        </p:attrNameLst>
                                      </p:cBhvr>
                                      <p:to>
                                        <p:strVal val="visible"/>
                                      </p:to>
                                    </p:set>
                                    <p:animEffect transition="in" filter="fade">
                                      <p:cBhvr>
                                        <p:cTn id="23" dur="500"/>
                                        <p:tgtEl>
                                          <p:spTgt spid="15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1"/>
                                        </p:tgtEl>
                                        <p:attrNameLst>
                                          <p:attrName>style.visibility</p:attrName>
                                        </p:attrNameLst>
                                      </p:cBhvr>
                                      <p:to>
                                        <p:strVal val="visible"/>
                                      </p:to>
                                    </p:set>
                                    <p:animEffect transition="in" filter="fade">
                                      <p:cBhvr>
                                        <p:cTn id="28" dur="500"/>
                                        <p:tgtEl>
                                          <p:spTgt spid="16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28"/>
                                        </p:tgtEl>
                                        <p:attrNameLst>
                                          <p:attrName>style.visibility</p:attrName>
                                        </p:attrNameLst>
                                      </p:cBhvr>
                                      <p:to>
                                        <p:strVal val="visible"/>
                                      </p:to>
                                    </p:set>
                                    <p:animEffect transition="in" filter="fade">
                                      <p:cBhvr>
                                        <p:cTn id="33" dur="500"/>
                                        <p:tgtEl>
                                          <p:spTgt spid="2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0"/>
                                        </p:tgtEl>
                                        <p:attrNameLst>
                                          <p:attrName>style.visibility</p:attrName>
                                        </p:attrNameLst>
                                      </p:cBhvr>
                                      <p:to>
                                        <p:strVal val="visible"/>
                                      </p:to>
                                    </p:set>
                                    <p:animEffect transition="in" filter="fade">
                                      <p:cBhvr>
                                        <p:cTn id="38" dur="500"/>
                                        <p:tgtEl>
                                          <p:spTgt spid="16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8"/>
                                        </p:tgtEl>
                                        <p:attrNameLst>
                                          <p:attrName>style.visibility</p:attrName>
                                        </p:attrNameLst>
                                      </p:cBhvr>
                                      <p:to>
                                        <p:strVal val="visible"/>
                                      </p:to>
                                    </p:set>
                                    <p:animEffect transition="in" filter="fade">
                                      <p:cBhvr>
                                        <p:cTn id="43"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P spid="158" grpId="0"/>
      <p:bldP spid="159" grpId="0"/>
      <p:bldP spid="160" grpId="0"/>
      <p:bldP spid="161" grpId="0"/>
      <p:bldP spid="2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entagon 82"/>
          <p:cNvSpPr/>
          <p:nvPr/>
        </p:nvSpPr>
        <p:spPr bwMode="auto">
          <a:xfrm rot="5400000">
            <a:off x="9846296" y="3312674"/>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Hexagon 83"/>
          <p:cNvSpPr>
            <a:spLocks noChangeAspect="1"/>
          </p:cNvSpPr>
          <p:nvPr/>
        </p:nvSpPr>
        <p:spPr bwMode="auto">
          <a:xfrm>
            <a:off x="1405578"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Hexagon 84"/>
          <p:cNvSpPr>
            <a:spLocks noChangeAspect="1"/>
          </p:cNvSpPr>
          <p:nvPr/>
        </p:nvSpPr>
        <p:spPr bwMode="auto">
          <a:xfrm>
            <a:off x="2496973"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Hexagon 85"/>
          <p:cNvSpPr>
            <a:spLocks noChangeAspect="1"/>
          </p:cNvSpPr>
          <p:nvPr/>
        </p:nvSpPr>
        <p:spPr bwMode="auto">
          <a:xfrm>
            <a:off x="3548585"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Hexagon 86"/>
          <p:cNvSpPr>
            <a:spLocks noChangeAspect="1"/>
          </p:cNvSpPr>
          <p:nvPr/>
        </p:nvSpPr>
        <p:spPr bwMode="auto">
          <a:xfrm>
            <a:off x="4628456"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Hexagon 87"/>
          <p:cNvSpPr>
            <a:spLocks noChangeAspect="1"/>
          </p:cNvSpPr>
          <p:nvPr/>
        </p:nvSpPr>
        <p:spPr bwMode="auto">
          <a:xfrm>
            <a:off x="5708327"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Hexagon 88"/>
          <p:cNvSpPr>
            <a:spLocks noChangeAspect="1"/>
          </p:cNvSpPr>
          <p:nvPr/>
        </p:nvSpPr>
        <p:spPr bwMode="auto">
          <a:xfrm>
            <a:off x="6769472"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Hexagon 89"/>
          <p:cNvSpPr>
            <a:spLocks noChangeAspect="1"/>
          </p:cNvSpPr>
          <p:nvPr/>
        </p:nvSpPr>
        <p:spPr bwMode="auto">
          <a:xfrm>
            <a:off x="7832714"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Hexagon 90"/>
          <p:cNvSpPr>
            <a:spLocks noChangeAspect="1"/>
          </p:cNvSpPr>
          <p:nvPr/>
        </p:nvSpPr>
        <p:spPr bwMode="auto">
          <a:xfrm>
            <a:off x="8909273"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Hexagon 91"/>
          <p:cNvSpPr>
            <a:spLocks noChangeAspect="1"/>
          </p:cNvSpPr>
          <p:nvPr/>
        </p:nvSpPr>
        <p:spPr bwMode="auto">
          <a:xfrm>
            <a:off x="9956853"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Pentagon 92"/>
          <p:cNvSpPr/>
          <p:nvPr/>
        </p:nvSpPr>
        <p:spPr bwMode="auto">
          <a:xfrm rot="5400000">
            <a:off x="1097347" y="3333727"/>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Pentagon 93"/>
          <p:cNvSpPr/>
          <p:nvPr/>
        </p:nvSpPr>
        <p:spPr bwMode="auto">
          <a:xfrm rot="5400000">
            <a:off x="6878228" y="3333727"/>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Pentagon 94"/>
          <p:cNvSpPr/>
          <p:nvPr/>
        </p:nvSpPr>
        <p:spPr bwMode="auto">
          <a:xfrm rot="5400000">
            <a:off x="4008955" y="3333727"/>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p:cNvSpPr/>
          <p:nvPr/>
        </p:nvSpPr>
        <p:spPr bwMode="auto">
          <a:xfrm>
            <a:off x="874185" y="2913144"/>
            <a:ext cx="10276973" cy="91323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p:cNvGrpSpPr/>
          <p:nvPr/>
        </p:nvGrpSpPr>
        <p:grpSpPr>
          <a:xfrm>
            <a:off x="874184" y="1406145"/>
            <a:ext cx="10276985" cy="1452059"/>
            <a:chOff x="880533" y="1857930"/>
            <a:chExt cx="10706923" cy="1512807"/>
          </a:xfrm>
        </p:grpSpPr>
        <p:sp>
          <p:nvSpPr>
            <p:cNvPr id="98" name="Hexagon 9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Hexagon 9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Hexagon 9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Hexagon 10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Hexagon 10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Hexagon 10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Hexagon 10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Hexagon 10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Hexagon 10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Hexagon 10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Hexagon 10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Hexagon 10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Hexagon 10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Hexagon 11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Hexagon 13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Hexagon 13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Hexagon 13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Hexagon 13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6" name="TextBox 135"/>
          <p:cNvSpPr txBox="1"/>
          <p:nvPr/>
        </p:nvSpPr>
        <p:spPr>
          <a:xfrm>
            <a:off x="3970659" y="5846414"/>
            <a:ext cx="1144157" cy="602676"/>
          </a:xfrm>
          <a:prstGeom prst="rect">
            <a:avLst/>
          </a:prstGeom>
          <a:noFill/>
        </p:spPr>
        <p:txBody>
          <a:bodyPr wrap="square" lIns="175537" tIns="140429" rIns="175537" bIns="140429" rtlCol="0">
            <a:spAutoFit/>
          </a:bodyPr>
          <a:lstStyle/>
          <a:p>
            <a:pPr defTabSz="895215">
              <a:lnSpc>
                <a:spcPct val="90000"/>
              </a:lnSpc>
              <a:spcAft>
                <a:spcPts val="575"/>
              </a:spcAft>
              <a:defRPr/>
            </a:pPr>
            <a:r>
              <a:rPr lang="en-US" sz="2304" kern="0" dirty="0">
                <a:solidFill>
                  <a:sysClr val="windowText" lastClr="000000"/>
                </a:solidFill>
                <a:latin typeface="Segoe UI Semilight"/>
                <a:ea typeface="MS PGothic" panose="020B0600070205080204" pitchFamily="34" charset="-128"/>
              </a:rPr>
              <a:t>Azure</a:t>
            </a:r>
          </a:p>
        </p:txBody>
      </p:sp>
      <p:sp>
        <p:nvSpPr>
          <p:cNvPr id="137" name="Freeform 136"/>
          <p:cNvSpPr>
            <a:spLocks/>
          </p:cNvSpPr>
          <p:nvPr/>
        </p:nvSpPr>
        <p:spPr bwMode="auto">
          <a:xfrm>
            <a:off x="3735914" y="4813656"/>
            <a:ext cx="1721111" cy="952691"/>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7768" tIns="43883" rIns="87768" bIns="43883" numCol="1" anchor="t" anchorCtr="0" compatLnSpc="1">
            <a:prstTxWarp prst="textNoShape">
              <a:avLst/>
            </a:prstTxWarp>
          </a:bodyPr>
          <a:lstStyle/>
          <a:p>
            <a:pPr defTabSz="895215">
              <a:defRPr/>
            </a:pPr>
            <a:endParaRPr lang="en-US" sz="1728" kern="0" dirty="0">
              <a:solidFill>
                <a:srgbClr val="505050"/>
              </a:solidFill>
              <a:latin typeface="Segoe UI Semilight"/>
              <a:ea typeface="MS PGothic" panose="020B0600070205080204" pitchFamily="34" charset="-128"/>
            </a:endParaRPr>
          </a:p>
        </p:txBody>
      </p:sp>
      <p:sp>
        <p:nvSpPr>
          <p:cNvPr id="138" name="TextBox 137"/>
          <p:cNvSpPr txBox="1"/>
          <p:nvPr/>
        </p:nvSpPr>
        <p:spPr>
          <a:xfrm>
            <a:off x="9313702" y="5809620"/>
            <a:ext cx="2785290" cy="608672"/>
          </a:xfrm>
          <a:prstGeom prst="rect">
            <a:avLst/>
          </a:prstGeom>
          <a:noFill/>
        </p:spPr>
        <p:txBody>
          <a:bodyPr wrap="square" lIns="175537" tIns="140429" rIns="175537" bIns="140429" rtlCol="0">
            <a:spAutoFit/>
          </a:bodyPr>
          <a:lstStyle/>
          <a:p>
            <a:pPr defTabSz="895215">
              <a:lnSpc>
                <a:spcPct val="90000"/>
              </a:lnSpc>
              <a:spcAft>
                <a:spcPts val="575"/>
              </a:spcAft>
              <a:defRPr/>
            </a:pPr>
            <a:r>
              <a:rPr lang="en-US" sz="2304" kern="0" dirty="0">
                <a:solidFill>
                  <a:sysClr val="windowText" lastClr="000000"/>
                </a:solidFill>
                <a:latin typeface="Segoe UI Semilight"/>
                <a:ea typeface="MS PGothic" panose="020B0600070205080204" pitchFamily="34" charset="-128"/>
              </a:rPr>
              <a:t>Other Clouds</a:t>
            </a:r>
          </a:p>
        </p:txBody>
      </p:sp>
      <p:sp>
        <p:nvSpPr>
          <p:cNvPr id="139" name="Freeform 138"/>
          <p:cNvSpPr>
            <a:spLocks/>
          </p:cNvSpPr>
          <p:nvPr/>
        </p:nvSpPr>
        <p:spPr bwMode="auto">
          <a:xfrm>
            <a:off x="9496491" y="4793577"/>
            <a:ext cx="1721111" cy="952691"/>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7768" tIns="43883" rIns="87768" bIns="43883" numCol="1" anchor="t" anchorCtr="0" compatLnSpc="1">
            <a:prstTxWarp prst="textNoShape">
              <a:avLst/>
            </a:prstTxWarp>
          </a:bodyPr>
          <a:lstStyle/>
          <a:p>
            <a:pPr defTabSz="895215">
              <a:defRPr/>
            </a:pPr>
            <a:endParaRPr lang="en-US" sz="1728" kern="0" dirty="0">
              <a:solidFill>
                <a:srgbClr val="505050"/>
              </a:solidFill>
              <a:latin typeface="Segoe UI Semilight"/>
              <a:ea typeface="MS PGothic" panose="020B0600070205080204" pitchFamily="34" charset="-128"/>
            </a:endParaRPr>
          </a:p>
        </p:txBody>
      </p:sp>
      <p:sp>
        <p:nvSpPr>
          <p:cNvPr id="140" name="TextBox 139"/>
          <p:cNvSpPr txBox="1"/>
          <p:nvPr/>
        </p:nvSpPr>
        <p:spPr>
          <a:xfrm>
            <a:off x="6334589" y="5798056"/>
            <a:ext cx="2461832" cy="995727"/>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2304" kern="0" dirty="0">
                <a:solidFill>
                  <a:sysClr val="windowText" lastClr="000000"/>
                </a:solidFill>
                <a:latin typeface="Segoe UI Semilight"/>
                <a:ea typeface="MS PGothic" panose="020B0600070205080204" pitchFamily="34" charset="-128"/>
              </a:rPr>
              <a:t>On Premise</a:t>
            </a:r>
          </a:p>
          <a:p>
            <a:pPr algn="ctr" defTabSz="895215">
              <a:lnSpc>
                <a:spcPct val="90000"/>
              </a:lnSpc>
              <a:spcAft>
                <a:spcPts val="575"/>
              </a:spcAft>
              <a:defRPr/>
            </a:pPr>
            <a:r>
              <a:rPr lang="en-US" sz="2304" kern="0" dirty="0">
                <a:solidFill>
                  <a:sysClr val="windowText" lastClr="000000"/>
                </a:solidFill>
                <a:latin typeface="Segoe UI Semilight"/>
                <a:ea typeface="MS PGothic" panose="020B0600070205080204" pitchFamily="34" charset="-128"/>
              </a:rPr>
              <a:t>Data centers</a:t>
            </a:r>
          </a:p>
        </p:txBody>
      </p:sp>
      <p:grpSp>
        <p:nvGrpSpPr>
          <p:cNvPr id="141" name="Group 8"/>
          <p:cNvGrpSpPr>
            <a:grpSpLocks noChangeAspect="1"/>
          </p:cNvGrpSpPr>
          <p:nvPr/>
        </p:nvGrpSpPr>
        <p:grpSpPr bwMode="auto">
          <a:xfrm>
            <a:off x="6587898" y="4415057"/>
            <a:ext cx="1736757" cy="1735681"/>
            <a:chOff x="4385" y="3099"/>
            <a:chExt cx="1613" cy="1612"/>
          </a:xfrm>
        </p:grpSpPr>
        <p:sp>
          <p:nvSpPr>
            <p:cNvPr id="142"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dirty="0">
                <a:solidFill>
                  <a:srgbClr val="505050"/>
                </a:solidFill>
                <a:latin typeface="Segoe UI Semilight"/>
                <a:ea typeface="MS PGothic" panose="020B0600070205080204" pitchFamily="34" charset="-128"/>
              </a:endParaRPr>
            </a:p>
          </p:txBody>
        </p:sp>
        <p:sp>
          <p:nvSpPr>
            <p:cNvPr id="143"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dirty="0">
                <a:solidFill>
                  <a:srgbClr val="505050"/>
                </a:solidFill>
                <a:latin typeface="Segoe UI Semilight"/>
                <a:ea typeface="MS PGothic" panose="020B0600070205080204" pitchFamily="34" charset="-128"/>
              </a:endParaRPr>
            </a:p>
          </p:txBody>
        </p:sp>
        <p:sp>
          <p:nvSpPr>
            <p:cNvPr id="144"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dirty="0">
                <a:solidFill>
                  <a:srgbClr val="505050"/>
                </a:solidFill>
                <a:latin typeface="Segoe UI Semilight"/>
                <a:ea typeface="MS PGothic" panose="020B0600070205080204" pitchFamily="34" charset="-128"/>
              </a:endParaRPr>
            </a:p>
          </p:txBody>
        </p:sp>
        <p:sp>
          <p:nvSpPr>
            <p:cNvPr id="145"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dirty="0">
                <a:solidFill>
                  <a:srgbClr val="505050"/>
                </a:solidFill>
                <a:latin typeface="Segoe UI Semilight"/>
                <a:ea typeface="MS PGothic" panose="020B0600070205080204" pitchFamily="34" charset="-128"/>
              </a:endParaRPr>
            </a:p>
          </p:txBody>
        </p:sp>
        <p:sp>
          <p:nvSpPr>
            <p:cNvPr id="146" name="Rectangle 145"/>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dirty="0">
                <a:solidFill>
                  <a:srgbClr val="505050"/>
                </a:solidFill>
                <a:latin typeface="Segoe UI Semilight"/>
                <a:ea typeface="MS PGothic" panose="020B0600070205080204" pitchFamily="34" charset="-128"/>
              </a:endParaRPr>
            </a:p>
          </p:txBody>
        </p:sp>
        <p:sp>
          <p:nvSpPr>
            <p:cNvPr id="147"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dirty="0">
                <a:solidFill>
                  <a:srgbClr val="505050"/>
                </a:solidFill>
                <a:latin typeface="Segoe UI Semilight"/>
                <a:ea typeface="MS PGothic" panose="020B0600070205080204" pitchFamily="34" charset="-128"/>
              </a:endParaRPr>
            </a:p>
          </p:txBody>
        </p:sp>
        <p:sp>
          <p:nvSpPr>
            <p:cNvPr id="148"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dirty="0">
                <a:solidFill>
                  <a:srgbClr val="505050"/>
                </a:solidFill>
                <a:latin typeface="Segoe UI Semilight"/>
                <a:ea typeface="MS PGothic" panose="020B0600070205080204" pitchFamily="34" charset="-128"/>
              </a:endParaRPr>
            </a:p>
          </p:txBody>
        </p:sp>
        <p:sp>
          <p:nvSpPr>
            <p:cNvPr id="149"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dirty="0">
                <a:solidFill>
                  <a:srgbClr val="505050"/>
                </a:solidFill>
                <a:latin typeface="Segoe UI Semilight"/>
                <a:ea typeface="MS PGothic" panose="020B0600070205080204" pitchFamily="34" charset="-128"/>
              </a:endParaRPr>
            </a:p>
          </p:txBody>
        </p:sp>
        <p:sp>
          <p:nvSpPr>
            <p:cNvPr id="150"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dirty="0">
                <a:solidFill>
                  <a:srgbClr val="505050"/>
                </a:solidFill>
                <a:latin typeface="Segoe UI Semilight"/>
                <a:ea typeface="MS PGothic" panose="020B0600070205080204" pitchFamily="34" charset="-128"/>
              </a:endParaRPr>
            </a:p>
          </p:txBody>
        </p:sp>
        <p:sp>
          <p:nvSpPr>
            <p:cNvPr id="151"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dirty="0">
                <a:solidFill>
                  <a:srgbClr val="505050"/>
                </a:solidFill>
                <a:latin typeface="Segoe UI Semilight"/>
                <a:ea typeface="MS PGothic" panose="020B0600070205080204" pitchFamily="34" charset="-128"/>
              </a:endParaRPr>
            </a:p>
          </p:txBody>
        </p:sp>
        <p:sp>
          <p:nvSpPr>
            <p:cNvPr id="152"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dirty="0">
                <a:solidFill>
                  <a:srgbClr val="505050"/>
                </a:solidFill>
                <a:latin typeface="Segoe UI Semilight"/>
                <a:ea typeface="MS PGothic" panose="020B0600070205080204" pitchFamily="34" charset="-128"/>
              </a:endParaRPr>
            </a:p>
          </p:txBody>
        </p:sp>
        <p:sp>
          <p:nvSpPr>
            <p:cNvPr id="153"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dirty="0">
                <a:solidFill>
                  <a:srgbClr val="505050"/>
                </a:solidFill>
                <a:latin typeface="Segoe UI Semilight"/>
                <a:ea typeface="MS PGothic" panose="020B0600070205080204" pitchFamily="34" charset="-128"/>
              </a:endParaRPr>
            </a:p>
          </p:txBody>
        </p:sp>
        <p:sp>
          <p:nvSpPr>
            <p:cNvPr id="154"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dirty="0">
                <a:solidFill>
                  <a:srgbClr val="505050"/>
                </a:solidFill>
                <a:latin typeface="Segoe UI Semilight"/>
                <a:ea typeface="MS PGothic" panose="020B0600070205080204" pitchFamily="34" charset="-128"/>
              </a:endParaRPr>
            </a:p>
          </p:txBody>
        </p:sp>
        <p:sp>
          <p:nvSpPr>
            <p:cNvPr id="155"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dirty="0">
                <a:solidFill>
                  <a:srgbClr val="505050"/>
                </a:solidFill>
                <a:latin typeface="Segoe UI Semilight"/>
                <a:ea typeface="MS PGothic" panose="020B0600070205080204" pitchFamily="34" charset="-128"/>
              </a:endParaRPr>
            </a:p>
          </p:txBody>
        </p:sp>
      </p:grpSp>
      <p:sp>
        <p:nvSpPr>
          <p:cNvPr id="156" name="TextBox 155"/>
          <p:cNvSpPr txBox="1"/>
          <p:nvPr/>
        </p:nvSpPr>
        <p:spPr>
          <a:xfrm>
            <a:off x="767056" y="2924157"/>
            <a:ext cx="1844488" cy="891454"/>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Semilight"/>
                <a:ea typeface="MS PGothic" panose="020B0600070205080204" pitchFamily="34" charset="-128"/>
              </a:rPr>
              <a:t>Lifecycle</a:t>
            </a:r>
          </a:p>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Semilight"/>
                <a:ea typeface="MS PGothic" panose="020B0600070205080204" pitchFamily="34" charset="-128"/>
              </a:rPr>
              <a:t>Management</a:t>
            </a:r>
          </a:p>
        </p:txBody>
      </p:sp>
      <p:sp>
        <p:nvSpPr>
          <p:cNvPr id="157" name="TextBox 156"/>
          <p:cNvSpPr txBox="1"/>
          <p:nvPr/>
        </p:nvSpPr>
        <p:spPr>
          <a:xfrm>
            <a:off x="3810738" y="3085596"/>
            <a:ext cx="1878271" cy="549812"/>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Semilight"/>
                <a:ea typeface="MS PGothic" panose="020B0600070205080204" pitchFamily="34" charset="-128"/>
              </a:rPr>
              <a:t>Orchestration</a:t>
            </a:r>
          </a:p>
        </p:txBody>
      </p:sp>
      <p:sp>
        <p:nvSpPr>
          <p:cNvPr id="158" name="TextBox 157"/>
          <p:cNvSpPr txBox="1"/>
          <p:nvPr/>
        </p:nvSpPr>
        <p:spPr>
          <a:xfrm>
            <a:off x="9596219" y="2932072"/>
            <a:ext cx="1878271" cy="891454"/>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Semilight"/>
                <a:ea typeface="MS PGothic" panose="020B0600070205080204" pitchFamily="34" charset="-128"/>
              </a:rPr>
              <a:t>Auto</a:t>
            </a:r>
          </a:p>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Semilight"/>
                <a:ea typeface="MS PGothic" panose="020B0600070205080204" pitchFamily="34" charset="-128"/>
              </a:rPr>
              <a:t>scaling</a:t>
            </a:r>
          </a:p>
        </p:txBody>
      </p:sp>
      <p:sp>
        <p:nvSpPr>
          <p:cNvPr id="159" name="TextBox 158"/>
          <p:cNvSpPr txBox="1"/>
          <p:nvPr/>
        </p:nvSpPr>
        <p:spPr>
          <a:xfrm>
            <a:off x="2382782" y="2947434"/>
            <a:ext cx="1591677" cy="826137"/>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Semilight"/>
                <a:ea typeface="MS PGothic" panose="020B0600070205080204" pitchFamily="34" charset="-128"/>
              </a:rPr>
              <a:t>Always On</a:t>
            </a:r>
            <a:br>
              <a:rPr lang="en-US" sz="1922" kern="0" dirty="0">
                <a:gradFill>
                  <a:gsLst>
                    <a:gs pos="12097">
                      <a:srgbClr val="FFFFFF"/>
                    </a:gs>
                    <a:gs pos="34000">
                      <a:srgbClr val="FFFFFF"/>
                    </a:gs>
                  </a:gsLst>
                  <a:lin ang="5400000" scaled="0"/>
                </a:gradFill>
                <a:latin typeface="Segoe UI Semilight"/>
                <a:ea typeface="MS PGothic" panose="020B0600070205080204" pitchFamily="34" charset="-128"/>
              </a:rPr>
            </a:br>
            <a:r>
              <a:rPr lang="en-US" sz="1922" kern="0" dirty="0">
                <a:gradFill>
                  <a:gsLst>
                    <a:gs pos="12097">
                      <a:srgbClr val="FFFFFF"/>
                    </a:gs>
                    <a:gs pos="34000">
                      <a:srgbClr val="FFFFFF"/>
                    </a:gs>
                  </a:gsLst>
                  <a:lin ang="5400000" scaled="0"/>
                </a:gradFill>
                <a:latin typeface="Segoe UI Semilight"/>
                <a:ea typeface="MS PGothic" panose="020B0600070205080204" pitchFamily="34" charset="-128"/>
              </a:rPr>
              <a:t>Availability</a:t>
            </a:r>
          </a:p>
        </p:txBody>
      </p:sp>
      <p:sp>
        <p:nvSpPr>
          <p:cNvPr id="160" name="TextBox 159"/>
          <p:cNvSpPr txBox="1"/>
          <p:nvPr/>
        </p:nvSpPr>
        <p:spPr>
          <a:xfrm>
            <a:off x="8356465" y="2944899"/>
            <a:ext cx="1996035" cy="816022"/>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Semilight"/>
                <a:ea typeface="MS PGothic" panose="020B0600070205080204" pitchFamily="34" charset="-128"/>
              </a:rPr>
              <a:t>Dev &amp; Ops Tooling</a:t>
            </a:r>
          </a:p>
        </p:txBody>
      </p:sp>
      <p:sp>
        <p:nvSpPr>
          <p:cNvPr id="161" name="TextBox 160"/>
          <p:cNvSpPr txBox="1"/>
          <p:nvPr/>
        </p:nvSpPr>
        <p:spPr>
          <a:xfrm>
            <a:off x="5401446" y="2942070"/>
            <a:ext cx="1849499" cy="816022"/>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Semilight"/>
                <a:ea typeface="MS PGothic" panose="020B0600070205080204" pitchFamily="34" charset="-128"/>
              </a:rPr>
              <a:t>Programming Models</a:t>
            </a:r>
          </a:p>
        </p:txBody>
      </p:sp>
      <p:sp>
        <p:nvSpPr>
          <p:cNvPr id="162" name="Title 2"/>
          <p:cNvSpPr txBox="1">
            <a:spLocks/>
          </p:cNvSpPr>
          <p:nvPr/>
        </p:nvSpPr>
        <p:spPr>
          <a:xfrm>
            <a:off x="335335" y="270445"/>
            <a:ext cx="11426711" cy="881854"/>
          </a:xfrm>
          <a:prstGeom prst="rect">
            <a:avLst/>
          </a:prstGeom>
        </p:spPr>
        <p:txBody>
          <a:bodyPr vert="horz" wrap="square" lIns="140609" tIns="87880" rIns="140609" bIns="8788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612" spc="-100" dirty="0">
                <a:solidFill>
                  <a:srgbClr val="FFFFFF"/>
                </a:solidFill>
                <a:latin typeface="Segoe UI Light"/>
              </a:rPr>
              <a:t>Azure Service Fabric</a:t>
            </a:r>
          </a:p>
          <a:p>
            <a:pPr defTabSz="914367">
              <a:defRPr/>
            </a:pPr>
            <a:r>
              <a:rPr lang="en-US" sz="2745" spc="-100" dirty="0">
                <a:solidFill>
                  <a:srgbClr val="FFFFFF"/>
                </a:solidFill>
                <a:latin typeface="Segoe UI Light"/>
              </a:rPr>
              <a:t>Any OS, Any Cloud</a:t>
            </a:r>
          </a:p>
          <a:p>
            <a:pPr defTabSz="914367">
              <a:defRPr/>
            </a:pPr>
            <a:endParaRPr lang="en-US" sz="4612" spc="-100" dirty="0">
              <a:solidFill>
                <a:srgbClr val="353535"/>
              </a:solidFill>
              <a:latin typeface="Segoe UI Light"/>
            </a:endParaRPr>
          </a:p>
        </p:txBody>
      </p:sp>
      <p:pic>
        <p:nvPicPr>
          <p:cNvPr id="163" name="Picture 162" descr="2073251155_0451f31674.jpg"/>
          <p:cNvPicPr>
            <a:picLocks noChangeAspect="1"/>
          </p:cNvPicPr>
          <p:nvPr/>
        </p:nvPicPr>
        <p:blipFill>
          <a:blip r:embed="rId2"/>
          <a:stretch>
            <a:fillRect/>
          </a:stretch>
        </p:blipFill>
        <p:spPr>
          <a:xfrm>
            <a:off x="1103267" y="4884624"/>
            <a:ext cx="1239279" cy="999438"/>
          </a:xfrm>
          <a:prstGeom prst="rect">
            <a:avLst/>
          </a:prstGeom>
          <a:noFill/>
        </p:spPr>
      </p:pic>
      <p:sp>
        <p:nvSpPr>
          <p:cNvPr id="164" name="TextBox 163"/>
          <p:cNvSpPr txBox="1"/>
          <p:nvPr/>
        </p:nvSpPr>
        <p:spPr>
          <a:xfrm>
            <a:off x="956649" y="5930023"/>
            <a:ext cx="2084392" cy="590879"/>
          </a:xfrm>
          <a:prstGeom prst="rect">
            <a:avLst/>
          </a:prstGeom>
          <a:noFill/>
        </p:spPr>
        <p:txBody>
          <a:bodyPr wrap="square" lIns="172086" tIns="137668" rIns="172086" bIns="137668" rtlCol="0">
            <a:spAutoFit/>
          </a:bodyPr>
          <a:lstStyle/>
          <a:p>
            <a:pPr defTabSz="877579">
              <a:lnSpc>
                <a:spcPct val="90000"/>
              </a:lnSpc>
              <a:spcAft>
                <a:spcPts val="564"/>
              </a:spcAft>
              <a:defRPr/>
            </a:pPr>
            <a:r>
              <a:rPr lang="en-US" sz="2259" kern="0" dirty="0">
                <a:solidFill>
                  <a:sysClr val="windowText" lastClr="000000"/>
                </a:solidFill>
                <a:latin typeface="Segoe UI Semilight"/>
                <a:ea typeface="MS PGothic" panose="020B0600070205080204" pitchFamily="34" charset="-128"/>
              </a:rPr>
              <a:t>Dev Box</a:t>
            </a:r>
          </a:p>
        </p:txBody>
      </p:sp>
      <p:pic>
        <p:nvPicPr>
          <p:cNvPr id="224" name="Picture 223"/>
          <p:cNvPicPr>
            <a:picLocks noChangeAspect="1"/>
          </p:cNvPicPr>
          <p:nvPr/>
        </p:nvPicPr>
        <p:blipFill>
          <a:blip r:embed="rId3"/>
          <a:stretch>
            <a:fillRect/>
          </a:stretch>
        </p:blipFill>
        <p:spPr>
          <a:xfrm>
            <a:off x="8659018" y="3895554"/>
            <a:ext cx="630891" cy="696015"/>
          </a:xfrm>
          <a:prstGeom prst="rect">
            <a:avLst/>
          </a:prstGeom>
        </p:spPr>
      </p:pic>
      <p:pic>
        <p:nvPicPr>
          <p:cNvPr id="226" name="Picture 225"/>
          <p:cNvPicPr>
            <a:picLocks noChangeAspect="1"/>
          </p:cNvPicPr>
          <p:nvPr/>
        </p:nvPicPr>
        <p:blipFill>
          <a:blip r:embed="rId4"/>
          <a:stretch>
            <a:fillRect/>
          </a:stretch>
        </p:blipFill>
        <p:spPr>
          <a:xfrm>
            <a:off x="2730349" y="3880931"/>
            <a:ext cx="743738" cy="887526"/>
          </a:xfrm>
          <a:prstGeom prst="rect">
            <a:avLst/>
          </a:prstGeom>
        </p:spPr>
      </p:pic>
      <p:sp>
        <p:nvSpPr>
          <p:cNvPr id="228" name="TextBox 227"/>
          <p:cNvSpPr txBox="1"/>
          <p:nvPr/>
        </p:nvSpPr>
        <p:spPr>
          <a:xfrm>
            <a:off x="6918150" y="2959154"/>
            <a:ext cx="1878271" cy="816022"/>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Semilight"/>
                <a:ea typeface="MS PGothic" panose="020B0600070205080204" pitchFamily="34" charset="-128"/>
              </a:rPr>
              <a:t>Health &amp; Monitoring</a:t>
            </a:r>
          </a:p>
        </p:txBody>
      </p:sp>
      <p:sp>
        <p:nvSpPr>
          <p:cNvPr id="167" name="Rectangular Callout 166"/>
          <p:cNvSpPr/>
          <p:nvPr/>
        </p:nvSpPr>
        <p:spPr bwMode="auto">
          <a:xfrm>
            <a:off x="538227" y="1663665"/>
            <a:ext cx="2168454" cy="1016340"/>
          </a:xfrm>
          <a:prstGeom prst="wedgeRectCallout">
            <a:avLst>
              <a:gd name="adj1" fmla="val 130310"/>
              <a:gd name="adj2" fmla="val 318127"/>
            </a:avLst>
          </a:prstGeom>
          <a:solidFill>
            <a:schemeClr val="tx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solidFill>
                  <a:sysClr val="windowText" lastClr="000000"/>
                </a:solidFill>
                <a:latin typeface="Segoe UI Semilight"/>
              </a:rPr>
              <a:t>Service Fabric on Linux in Azure</a:t>
            </a:r>
          </a:p>
          <a:p>
            <a:pPr algn="ctr" defTabSz="914102" fontAlgn="base">
              <a:spcBef>
                <a:spcPct val="0"/>
              </a:spcBef>
              <a:spcAft>
                <a:spcPct val="0"/>
              </a:spcAft>
              <a:defRPr/>
            </a:pPr>
            <a:r>
              <a:rPr lang="en-US" sz="1961" kern="0" dirty="0">
                <a:solidFill>
                  <a:srgbClr val="FFC000"/>
                </a:solidFill>
                <a:latin typeface="Segoe UI Semilight"/>
              </a:rPr>
              <a:t>Preview</a:t>
            </a:r>
          </a:p>
        </p:txBody>
      </p:sp>
      <p:sp>
        <p:nvSpPr>
          <p:cNvPr id="168" name="Rectangular Callout 167"/>
          <p:cNvSpPr/>
          <p:nvPr/>
        </p:nvSpPr>
        <p:spPr bwMode="auto">
          <a:xfrm>
            <a:off x="3033285" y="1615175"/>
            <a:ext cx="2227586" cy="1117269"/>
          </a:xfrm>
          <a:prstGeom prst="wedgeRectCallout">
            <a:avLst>
              <a:gd name="adj1" fmla="val 133867"/>
              <a:gd name="adj2" fmla="val 262473"/>
            </a:avLst>
          </a:prstGeom>
          <a:solidFill>
            <a:schemeClr val="tx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solidFill>
                  <a:sysClr val="windowText" lastClr="000000"/>
                </a:solidFill>
                <a:latin typeface="Segoe UI Semilight"/>
              </a:rPr>
              <a:t>Service Fabric for Linux</a:t>
            </a:r>
          </a:p>
          <a:p>
            <a:pPr algn="ctr" defTabSz="914102" fontAlgn="base">
              <a:spcBef>
                <a:spcPct val="0"/>
              </a:spcBef>
              <a:spcAft>
                <a:spcPct val="0"/>
              </a:spcAft>
              <a:defRPr/>
            </a:pPr>
            <a:r>
              <a:rPr lang="en-US" sz="1961" kern="0" dirty="0">
                <a:solidFill>
                  <a:srgbClr val="FF0000"/>
                </a:solidFill>
                <a:latin typeface="Segoe UI Semilight"/>
              </a:rPr>
              <a:t>Coming Soon</a:t>
            </a:r>
          </a:p>
        </p:txBody>
      </p:sp>
      <p:sp>
        <p:nvSpPr>
          <p:cNvPr id="165" name="Rectangular Callout 164"/>
          <p:cNvSpPr/>
          <p:nvPr/>
        </p:nvSpPr>
        <p:spPr bwMode="auto">
          <a:xfrm>
            <a:off x="6634026" y="496964"/>
            <a:ext cx="2227586" cy="1117269"/>
          </a:xfrm>
          <a:prstGeom prst="wedgeRectCallout">
            <a:avLst>
              <a:gd name="adj1" fmla="val -257480"/>
              <a:gd name="adj2" fmla="val 377951"/>
            </a:avLst>
          </a:prstGeom>
          <a:solidFill>
            <a:schemeClr val="tx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solidFill>
                  <a:sysClr val="windowText" lastClr="000000"/>
                </a:solidFill>
                <a:latin typeface="Segoe UI Semilight"/>
              </a:rPr>
              <a:t>Service Fabric Windows SDK </a:t>
            </a:r>
          </a:p>
          <a:p>
            <a:pPr algn="ctr" defTabSz="914102" fontAlgn="base">
              <a:spcBef>
                <a:spcPct val="0"/>
              </a:spcBef>
              <a:spcAft>
                <a:spcPct val="0"/>
              </a:spcAft>
              <a:defRPr/>
            </a:pPr>
            <a:r>
              <a:rPr lang="en-US" sz="1961" kern="0" dirty="0" err="1">
                <a:solidFill>
                  <a:srgbClr val="00B050"/>
                </a:solidFill>
                <a:latin typeface="Segoe UI Semilight"/>
              </a:rPr>
              <a:t>GAed</a:t>
            </a:r>
            <a:endParaRPr lang="en-US" sz="1961" kern="0" dirty="0">
              <a:solidFill>
                <a:srgbClr val="00B050"/>
              </a:solidFill>
              <a:latin typeface="Segoe UI Semilight"/>
            </a:endParaRPr>
          </a:p>
        </p:txBody>
      </p:sp>
      <p:sp>
        <p:nvSpPr>
          <p:cNvPr id="166" name="Rectangular Callout 165"/>
          <p:cNvSpPr/>
          <p:nvPr/>
        </p:nvSpPr>
        <p:spPr bwMode="auto">
          <a:xfrm>
            <a:off x="6629926" y="1665899"/>
            <a:ext cx="2227586" cy="1117269"/>
          </a:xfrm>
          <a:prstGeom prst="wedgeRectCallout">
            <a:avLst>
              <a:gd name="adj1" fmla="val -125190"/>
              <a:gd name="adj2" fmla="val 278350"/>
            </a:avLst>
          </a:prstGeom>
          <a:solidFill>
            <a:schemeClr val="tx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solidFill>
                  <a:sysClr val="windowText" lastClr="000000"/>
                </a:solidFill>
                <a:latin typeface="Segoe UI Semilight"/>
              </a:rPr>
              <a:t>Service Fabric on Windows in Azure</a:t>
            </a:r>
          </a:p>
          <a:p>
            <a:pPr algn="ctr" defTabSz="914102" fontAlgn="base">
              <a:spcBef>
                <a:spcPct val="0"/>
              </a:spcBef>
              <a:spcAft>
                <a:spcPct val="0"/>
              </a:spcAft>
              <a:defRPr/>
            </a:pPr>
            <a:r>
              <a:rPr lang="en-US" sz="1961" kern="0" dirty="0" err="1">
                <a:solidFill>
                  <a:srgbClr val="00B050"/>
                </a:solidFill>
                <a:latin typeface="Segoe UI Semilight"/>
              </a:rPr>
              <a:t>GAed</a:t>
            </a:r>
            <a:endParaRPr lang="en-US" sz="1961" kern="0" dirty="0">
              <a:solidFill>
                <a:srgbClr val="00B050"/>
              </a:solidFill>
              <a:latin typeface="Segoe UI Semilight"/>
            </a:endParaRPr>
          </a:p>
        </p:txBody>
      </p:sp>
      <p:sp>
        <p:nvSpPr>
          <p:cNvPr id="170" name="Rectangular Callout 168"/>
          <p:cNvSpPr/>
          <p:nvPr/>
        </p:nvSpPr>
        <p:spPr bwMode="auto">
          <a:xfrm>
            <a:off x="9608256" y="518631"/>
            <a:ext cx="2227586" cy="1117269"/>
          </a:xfrm>
          <a:prstGeom prst="wedgeRectCallout">
            <a:avLst>
              <a:gd name="adj1" fmla="val -146150"/>
              <a:gd name="adj2" fmla="val 351898"/>
            </a:avLst>
          </a:prstGeom>
          <a:solidFill>
            <a:schemeClr val="tx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solidFill>
                  <a:sysClr val="windowText" lastClr="000000"/>
                </a:solidFill>
                <a:latin typeface="Segoe UI Semilight"/>
              </a:rPr>
              <a:t>Service Fabric in Azure Stack GA</a:t>
            </a:r>
          </a:p>
          <a:p>
            <a:pPr algn="ctr" defTabSz="914102" fontAlgn="base">
              <a:spcBef>
                <a:spcPct val="0"/>
              </a:spcBef>
              <a:spcAft>
                <a:spcPct val="0"/>
              </a:spcAft>
              <a:defRPr/>
            </a:pPr>
            <a:r>
              <a:rPr lang="en-US" sz="1961" kern="0" dirty="0">
                <a:solidFill>
                  <a:sysClr val="windowText" lastClr="000000"/>
                </a:solidFill>
                <a:latin typeface="Segoe UI Semilight"/>
              </a:rPr>
              <a:t> </a:t>
            </a:r>
            <a:r>
              <a:rPr lang="en-US" sz="1961" kern="0" dirty="0">
                <a:solidFill>
                  <a:srgbClr val="FF0000"/>
                </a:solidFill>
                <a:latin typeface="Segoe UI Semilight"/>
              </a:rPr>
              <a:t>Coming Soon</a:t>
            </a:r>
          </a:p>
        </p:txBody>
      </p:sp>
      <p:sp>
        <p:nvSpPr>
          <p:cNvPr id="169" name="Rectangular Callout 168"/>
          <p:cNvSpPr/>
          <p:nvPr/>
        </p:nvSpPr>
        <p:spPr bwMode="auto">
          <a:xfrm>
            <a:off x="9624273" y="1723605"/>
            <a:ext cx="2227586" cy="1117269"/>
          </a:xfrm>
          <a:prstGeom prst="wedgeRectCallout">
            <a:avLst>
              <a:gd name="adj1" fmla="val -125610"/>
              <a:gd name="adj2" fmla="val 257456"/>
            </a:avLst>
          </a:prstGeom>
          <a:solidFill>
            <a:schemeClr val="tx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solidFill>
                  <a:sysClr val="windowText" lastClr="000000"/>
                </a:solidFill>
                <a:latin typeface="Segoe UI Semilight"/>
              </a:rPr>
              <a:t>Service Fabric for Windows Server</a:t>
            </a:r>
          </a:p>
          <a:p>
            <a:pPr algn="ctr" defTabSz="914102" fontAlgn="base">
              <a:spcBef>
                <a:spcPct val="0"/>
              </a:spcBef>
              <a:spcAft>
                <a:spcPct val="0"/>
              </a:spcAft>
              <a:defRPr/>
            </a:pPr>
            <a:r>
              <a:rPr lang="en-US" sz="1961" kern="0" dirty="0">
                <a:solidFill>
                  <a:sysClr val="windowText" lastClr="000000"/>
                </a:solidFill>
                <a:latin typeface="Segoe UI Semilight"/>
              </a:rPr>
              <a:t> </a:t>
            </a:r>
            <a:r>
              <a:rPr lang="en-US" sz="1961" kern="0" dirty="0" err="1">
                <a:solidFill>
                  <a:srgbClr val="00B050"/>
                </a:solidFill>
                <a:latin typeface="Segoe UI Semilight"/>
              </a:rPr>
              <a:t>GAed</a:t>
            </a:r>
            <a:endParaRPr lang="en-US" sz="1961" kern="0" dirty="0">
              <a:solidFill>
                <a:srgbClr val="00B050"/>
              </a:solidFill>
              <a:latin typeface="Segoe UI Semilight"/>
            </a:endParaRPr>
          </a:p>
        </p:txBody>
      </p:sp>
      <p:sp>
        <p:nvSpPr>
          <p:cNvPr id="171" name="Rectangular Callout 166"/>
          <p:cNvSpPr/>
          <p:nvPr/>
        </p:nvSpPr>
        <p:spPr bwMode="auto">
          <a:xfrm>
            <a:off x="548853" y="1674377"/>
            <a:ext cx="2168454" cy="1016340"/>
          </a:xfrm>
          <a:prstGeom prst="wedgeRectCallout">
            <a:avLst>
              <a:gd name="adj1" fmla="val -8780"/>
              <a:gd name="adj2" fmla="val 298833"/>
            </a:avLst>
          </a:prstGeom>
          <a:solidFill>
            <a:schemeClr val="tx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solidFill>
                  <a:sysClr val="windowText" lastClr="000000"/>
                </a:solidFill>
                <a:latin typeface="Segoe UI Semilight"/>
              </a:rPr>
              <a:t>Service Fabric on Linux in Azure</a:t>
            </a:r>
          </a:p>
          <a:p>
            <a:pPr algn="ctr" defTabSz="914102" fontAlgn="base">
              <a:spcBef>
                <a:spcPct val="0"/>
              </a:spcBef>
              <a:spcAft>
                <a:spcPct val="0"/>
              </a:spcAft>
              <a:defRPr/>
            </a:pPr>
            <a:r>
              <a:rPr lang="en-US" sz="1961" kern="0" dirty="0">
                <a:solidFill>
                  <a:srgbClr val="FFC000"/>
                </a:solidFill>
                <a:latin typeface="Segoe UI Semilight"/>
              </a:rPr>
              <a:t>Preview</a:t>
            </a:r>
          </a:p>
        </p:txBody>
      </p:sp>
    </p:spTree>
    <p:extLst>
      <p:ext uri="{BB962C8B-B14F-4D97-AF65-F5344CB8AC3E}">
        <p14:creationId xmlns:p14="http://schemas.microsoft.com/office/powerpoint/2010/main" val="755527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P spid="168" grpId="0" animBg="1"/>
      <p:bldP spid="165" grpId="0" animBg="1"/>
      <p:bldP spid="166" grpId="0" animBg="1"/>
      <p:bldP spid="170" grpId="0" animBg="1"/>
      <p:bldP spid="169" grpId="0" animBg="1"/>
      <p:bldP spid="17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entagon 82"/>
          <p:cNvSpPr/>
          <p:nvPr/>
        </p:nvSpPr>
        <p:spPr bwMode="auto">
          <a:xfrm rot="5400000">
            <a:off x="9846296" y="3312674"/>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Hexagon 83"/>
          <p:cNvSpPr>
            <a:spLocks noChangeAspect="1"/>
          </p:cNvSpPr>
          <p:nvPr/>
        </p:nvSpPr>
        <p:spPr bwMode="auto">
          <a:xfrm>
            <a:off x="1405578"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Hexagon 84"/>
          <p:cNvSpPr>
            <a:spLocks noChangeAspect="1"/>
          </p:cNvSpPr>
          <p:nvPr/>
        </p:nvSpPr>
        <p:spPr bwMode="auto">
          <a:xfrm>
            <a:off x="2496973"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Hexagon 85"/>
          <p:cNvSpPr>
            <a:spLocks noChangeAspect="1"/>
          </p:cNvSpPr>
          <p:nvPr/>
        </p:nvSpPr>
        <p:spPr bwMode="auto">
          <a:xfrm>
            <a:off x="3548585"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Hexagon 86"/>
          <p:cNvSpPr>
            <a:spLocks noChangeAspect="1"/>
          </p:cNvSpPr>
          <p:nvPr/>
        </p:nvSpPr>
        <p:spPr bwMode="auto">
          <a:xfrm>
            <a:off x="4628456"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Hexagon 87"/>
          <p:cNvSpPr>
            <a:spLocks noChangeAspect="1"/>
          </p:cNvSpPr>
          <p:nvPr/>
        </p:nvSpPr>
        <p:spPr bwMode="auto">
          <a:xfrm>
            <a:off x="5708327"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Hexagon 88"/>
          <p:cNvSpPr>
            <a:spLocks noChangeAspect="1"/>
          </p:cNvSpPr>
          <p:nvPr/>
        </p:nvSpPr>
        <p:spPr bwMode="auto">
          <a:xfrm>
            <a:off x="6769472"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Hexagon 89"/>
          <p:cNvSpPr>
            <a:spLocks noChangeAspect="1"/>
          </p:cNvSpPr>
          <p:nvPr/>
        </p:nvSpPr>
        <p:spPr bwMode="auto">
          <a:xfrm>
            <a:off x="7832714"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Hexagon 90"/>
          <p:cNvSpPr>
            <a:spLocks noChangeAspect="1"/>
          </p:cNvSpPr>
          <p:nvPr/>
        </p:nvSpPr>
        <p:spPr bwMode="auto">
          <a:xfrm>
            <a:off x="8909273"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Hexagon 91"/>
          <p:cNvSpPr>
            <a:spLocks noChangeAspect="1"/>
          </p:cNvSpPr>
          <p:nvPr/>
        </p:nvSpPr>
        <p:spPr bwMode="auto">
          <a:xfrm>
            <a:off x="9956853"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Pentagon 92"/>
          <p:cNvSpPr/>
          <p:nvPr/>
        </p:nvSpPr>
        <p:spPr bwMode="auto">
          <a:xfrm rot="5400000">
            <a:off x="1097347" y="3333727"/>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Pentagon 93"/>
          <p:cNvSpPr/>
          <p:nvPr/>
        </p:nvSpPr>
        <p:spPr bwMode="auto">
          <a:xfrm rot="5400000">
            <a:off x="6878228" y="3333727"/>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Pentagon 94"/>
          <p:cNvSpPr/>
          <p:nvPr/>
        </p:nvSpPr>
        <p:spPr bwMode="auto">
          <a:xfrm rot="5400000">
            <a:off x="4008955" y="3333727"/>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p:cNvSpPr/>
          <p:nvPr/>
        </p:nvSpPr>
        <p:spPr bwMode="auto">
          <a:xfrm>
            <a:off x="874185" y="2913144"/>
            <a:ext cx="10276973" cy="91323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7" name="Group 96"/>
          <p:cNvGrpSpPr/>
          <p:nvPr/>
        </p:nvGrpSpPr>
        <p:grpSpPr>
          <a:xfrm>
            <a:off x="874185" y="1406144"/>
            <a:ext cx="10276973" cy="1452058"/>
            <a:chOff x="880533" y="1857930"/>
            <a:chExt cx="10706923" cy="1512807"/>
          </a:xfrm>
        </p:grpSpPr>
        <p:sp>
          <p:nvSpPr>
            <p:cNvPr id="98" name="Hexagon 9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Hexagon 9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Hexagon 9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Hexagon 10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Hexagon 10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Hexagon 10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Hexagon 10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Hexagon 10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Hexagon 10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Hexagon 10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Hexagon 10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9" name="Hexagon 10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Hexagon 10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Hexagon 11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Hexagon 11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Hexagon 11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Hexagon 11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Hexagon 11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Hexagon 11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Hexagon 11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Hexagon 11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Hexagon 11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Hexagon 11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Hexagon 12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Hexagon 12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Hexagon 12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Hexagon 12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Hexagon 12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Hexagon 12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Hexagon 12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Hexagon 12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Hexagon 12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Hexagon 12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Hexagon 13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Hexagon 13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Hexagon 13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Hexagon 13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Hexagon 13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6" name="TextBox 135"/>
          <p:cNvSpPr txBox="1"/>
          <p:nvPr/>
        </p:nvSpPr>
        <p:spPr>
          <a:xfrm>
            <a:off x="3970659" y="5846414"/>
            <a:ext cx="1144157" cy="602676"/>
          </a:xfrm>
          <a:prstGeom prst="rect">
            <a:avLst/>
          </a:prstGeom>
          <a:noFill/>
        </p:spPr>
        <p:txBody>
          <a:bodyPr wrap="square" lIns="175537" tIns="140429" rIns="175537" bIns="140429" rtlCol="0">
            <a:spAutoFit/>
          </a:bodyPr>
          <a:lstStyle/>
          <a:p>
            <a:pPr defTabSz="895215">
              <a:lnSpc>
                <a:spcPct val="90000"/>
              </a:lnSpc>
              <a:spcAft>
                <a:spcPts val="575"/>
              </a:spcAft>
              <a:defRPr/>
            </a:pPr>
            <a:r>
              <a:rPr lang="en-US" sz="2304" kern="0" dirty="0">
                <a:solidFill>
                  <a:sysClr val="windowText" lastClr="000000"/>
                </a:solidFill>
                <a:latin typeface="Segoe UI"/>
                <a:ea typeface="MS PGothic" panose="020B0600070205080204" pitchFamily="34" charset="-128"/>
              </a:rPr>
              <a:t>Azure</a:t>
            </a:r>
          </a:p>
        </p:txBody>
      </p:sp>
      <p:sp>
        <p:nvSpPr>
          <p:cNvPr id="137" name="Freeform 136"/>
          <p:cNvSpPr>
            <a:spLocks/>
          </p:cNvSpPr>
          <p:nvPr/>
        </p:nvSpPr>
        <p:spPr bwMode="auto">
          <a:xfrm>
            <a:off x="3735914" y="4813656"/>
            <a:ext cx="1721111" cy="952691"/>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7768" tIns="43883" rIns="87768" bIns="43883" numCol="1" anchor="t" anchorCtr="0" compatLnSpc="1">
            <a:prstTxWarp prst="textNoShape">
              <a:avLst/>
            </a:prstTxWarp>
          </a:bodyPr>
          <a:lstStyle/>
          <a:p>
            <a:pPr defTabSz="895215">
              <a:defRPr/>
            </a:pPr>
            <a:endParaRPr lang="en-US" sz="1728" kern="0">
              <a:solidFill>
                <a:srgbClr val="505050"/>
              </a:solidFill>
              <a:latin typeface="Segoe UI"/>
              <a:ea typeface="MS PGothic" panose="020B0600070205080204" pitchFamily="34" charset="-128"/>
            </a:endParaRPr>
          </a:p>
        </p:txBody>
      </p:sp>
      <p:sp>
        <p:nvSpPr>
          <p:cNvPr id="138" name="TextBox 137"/>
          <p:cNvSpPr txBox="1"/>
          <p:nvPr/>
        </p:nvSpPr>
        <p:spPr>
          <a:xfrm>
            <a:off x="9313702" y="5809620"/>
            <a:ext cx="2785290" cy="608672"/>
          </a:xfrm>
          <a:prstGeom prst="rect">
            <a:avLst/>
          </a:prstGeom>
          <a:noFill/>
        </p:spPr>
        <p:txBody>
          <a:bodyPr wrap="square" lIns="175537" tIns="140429" rIns="175537" bIns="140429" rtlCol="0">
            <a:spAutoFit/>
          </a:bodyPr>
          <a:lstStyle/>
          <a:p>
            <a:pPr defTabSz="895215">
              <a:lnSpc>
                <a:spcPct val="90000"/>
              </a:lnSpc>
              <a:spcAft>
                <a:spcPts val="575"/>
              </a:spcAft>
              <a:defRPr/>
            </a:pPr>
            <a:r>
              <a:rPr lang="en-US" sz="2304" kern="0" dirty="0">
                <a:solidFill>
                  <a:sysClr val="windowText" lastClr="000000"/>
                </a:solidFill>
                <a:latin typeface="Segoe UI"/>
                <a:ea typeface="MS PGothic" panose="020B0600070205080204" pitchFamily="34" charset="-128"/>
              </a:rPr>
              <a:t>Other Clouds</a:t>
            </a:r>
          </a:p>
        </p:txBody>
      </p:sp>
      <p:sp>
        <p:nvSpPr>
          <p:cNvPr id="139" name="Freeform 138"/>
          <p:cNvSpPr>
            <a:spLocks/>
          </p:cNvSpPr>
          <p:nvPr/>
        </p:nvSpPr>
        <p:spPr bwMode="auto">
          <a:xfrm>
            <a:off x="9496491" y="4793577"/>
            <a:ext cx="1721111" cy="952691"/>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7768" tIns="43883" rIns="87768" bIns="43883" numCol="1" anchor="t" anchorCtr="0" compatLnSpc="1">
            <a:prstTxWarp prst="textNoShape">
              <a:avLst/>
            </a:prstTxWarp>
          </a:bodyPr>
          <a:lstStyle/>
          <a:p>
            <a:pPr defTabSz="895215">
              <a:defRPr/>
            </a:pPr>
            <a:endParaRPr lang="en-US" sz="1728" kern="0">
              <a:solidFill>
                <a:srgbClr val="505050"/>
              </a:solidFill>
              <a:latin typeface="Segoe UI"/>
              <a:ea typeface="MS PGothic" panose="020B0600070205080204" pitchFamily="34" charset="-128"/>
            </a:endParaRPr>
          </a:p>
        </p:txBody>
      </p:sp>
      <p:grpSp>
        <p:nvGrpSpPr>
          <p:cNvPr id="141" name="Group 8"/>
          <p:cNvGrpSpPr>
            <a:grpSpLocks noChangeAspect="1"/>
          </p:cNvGrpSpPr>
          <p:nvPr/>
        </p:nvGrpSpPr>
        <p:grpSpPr bwMode="auto">
          <a:xfrm>
            <a:off x="6587898" y="4415057"/>
            <a:ext cx="1736757" cy="1735681"/>
            <a:chOff x="4385" y="3099"/>
            <a:chExt cx="1613" cy="1612"/>
          </a:xfrm>
        </p:grpSpPr>
        <p:sp>
          <p:nvSpPr>
            <p:cNvPr id="142"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43"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44"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45"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46" name="Rectangle 145"/>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47"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48"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49"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50"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51"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52"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53"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54"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sp>
          <p:nvSpPr>
            <p:cNvPr id="155"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768" tIns="43883" rIns="87768" bIns="43883" numCol="1" anchor="t" anchorCtr="0" compatLnSpc="1">
              <a:prstTxWarp prst="textNoShape">
                <a:avLst/>
              </a:prstTxWarp>
            </a:bodyPr>
            <a:lstStyle/>
            <a:p>
              <a:pPr defTabSz="895215">
                <a:defRPr/>
              </a:pPr>
              <a:endParaRPr lang="en-US" sz="1728" b="1" kern="0">
                <a:solidFill>
                  <a:srgbClr val="505050"/>
                </a:solidFill>
                <a:latin typeface="Segoe UI"/>
                <a:ea typeface="MS PGothic" panose="020B0600070205080204" pitchFamily="34" charset="-128"/>
              </a:endParaRPr>
            </a:p>
          </p:txBody>
        </p:sp>
      </p:grpSp>
      <p:sp>
        <p:nvSpPr>
          <p:cNvPr id="162" name="Title 2"/>
          <p:cNvSpPr txBox="1">
            <a:spLocks/>
          </p:cNvSpPr>
          <p:nvPr/>
        </p:nvSpPr>
        <p:spPr>
          <a:xfrm>
            <a:off x="335335" y="270445"/>
            <a:ext cx="11426711" cy="881854"/>
          </a:xfrm>
          <a:prstGeom prst="rect">
            <a:avLst/>
          </a:prstGeom>
        </p:spPr>
        <p:txBody>
          <a:bodyPr vert="horz" wrap="square" lIns="140609" tIns="87880" rIns="140609" bIns="8788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612" spc="-100" dirty="0">
                <a:solidFill>
                  <a:srgbClr val="FFFFFF"/>
                </a:solidFill>
                <a:latin typeface="Segoe UI Light"/>
              </a:rPr>
              <a:t>Azure Service Fabric </a:t>
            </a:r>
            <a:r>
              <a:rPr lang="en-US" sz="4612" spc="-100" dirty="0" err="1">
                <a:solidFill>
                  <a:srgbClr val="FFFFFF"/>
                </a:solidFill>
                <a:latin typeface="Segoe UI Light"/>
              </a:rPr>
              <a:t>microservices</a:t>
            </a:r>
            <a:endParaRPr lang="en-US" sz="4612" spc="-100" dirty="0">
              <a:solidFill>
                <a:srgbClr val="FFFFFF"/>
              </a:solidFill>
              <a:latin typeface="Segoe UI Light"/>
            </a:endParaRPr>
          </a:p>
        </p:txBody>
      </p:sp>
      <p:pic>
        <p:nvPicPr>
          <p:cNvPr id="163" name="Picture 162" descr="2073251155_0451f31674.jpg"/>
          <p:cNvPicPr>
            <a:picLocks noChangeAspect="1"/>
          </p:cNvPicPr>
          <p:nvPr/>
        </p:nvPicPr>
        <p:blipFill>
          <a:blip r:embed="rId2"/>
          <a:stretch>
            <a:fillRect/>
          </a:stretch>
        </p:blipFill>
        <p:spPr>
          <a:xfrm>
            <a:off x="1103267" y="4884624"/>
            <a:ext cx="1239279" cy="999438"/>
          </a:xfrm>
          <a:prstGeom prst="rect">
            <a:avLst/>
          </a:prstGeom>
          <a:noFill/>
        </p:spPr>
      </p:pic>
      <p:pic>
        <p:nvPicPr>
          <p:cNvPr id="224" name="Picture 223"/>
          <p:cNvPicPr>
            <a:picLocks noChangeAspect="1"/>
          </p:cNvPicPr>
          <p:nvPr/>
        </p:nvPicPr>
        <p:blipFill>
          <a:blip r:embed="rId3"/>
          <a:stretch>
            <a:fillRect/>
          </a:stretch>
        </p:blipFill>
        <p:spPr>
          <a:xfrm>
            <a:off x="8659018" y="3895554"/>
            <a:ext cx="630891" cy="696015"/>
          </a:xfrm>
          <a:prstGeom prst="rect">
            <a:avLst/>
          </a:prstGeom>
        </p:spPr>
      </p:pic>
      <p:pic>
        <p:nvPicPr>
          <p:cNvPr id="226" name="Picture 225"/>
          <p:cNvPicPr>
            <a:picLocks noChangeAspect="1"/>
          </p:cNvPicPr>
          <p:nvPr/>
        </p:nvPicPr>
        <p:blipFill>
          <a:blip r:embed="rId4"/>
          <a:stretch>
            <a:fillRect/>
          </a:stretch>
        </p:blipFill>
        <p:spPr>
          <a:xfrm>
            <a:off x="2730349" y="3880931"/>
            <a:ext cx="743738" cy="887526"/>
          </a:xfrm>
          <a:prstGeom prst="rect">
            <a:avLst/>
          </a:prstGeom>
        </p:spPr>
      </p:pic>
      <p:sp>
        <p:nvSpPr>
          <p:cNvPr id="166" name="Rectangle 165"/>
          <p:cNvSpPr/>
          <p:nvPr/>
        </p:nvSpPr>
        <p:spPr bwMode="auto">
          <a:xfrm>
            <a:off x="7857286" y="1191501"/>
            <a:ext cx="3081740" cy="725561"/>
          </a:xfrm>
          <a:prstGeom prst="rect">
            <a:avLst/>
          </a:prstGeom>
          <a:solidFill>
            <a:srgbClr val="92D050"/>
          </a:solidFill>
          <a:ln w="6350" cap="flat" cmpd="sng" algn="ctr">
            <a:noFill/>
            <a:prstDash val="solid"/>
            <a:miter lim="800000"/>
            <a:headEnd type="none" w="med" len="med"/>
            <a:tailEnd type="none" w="med" len="med"/>
          </a:ln>
          <a:effectLst/>
        </p:spPr>
        <p:txBody>
          <a:bodyPr tIns="87880" rIns="32959" bIns="32959" anchor="ctr"/>
          <a:lstStyle/>
          <a:p>
            <a:pPr algn="ctr" defTabSz="896031">
              <a:defRPr/>
            </a:pPr>
            <a:r>
              <a:rPr lang="en-US" sz="230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Guest Executables</a:t>
            </a:r>
          </a:p>
          <a:p>
            <a:pPr algn="ctr" defTabSz="896031">
              <a:defRPr/>
            </a:pPr>
            <a:r>
              <a:rPr lang="en-US" sz="1765"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(Any Code)</a:t>
            </a:r>
          </a:p>
        </p:txBody>
      </p:sp>
      <p:sp>
        <p:nvSpPr>
          <p:cNvPr id="167" name="Rectangle 166"/>
          <p:cNvSpPr/>
          <p:nvPr/>
        </p:nvSpPr>
        <p:spPr bwMode="auto">
          <a:xfrm>
            <a:off x="4275711" y="2061584"/>
            <a:ext cx="3348395" cy="724760"/>
          </a:xfrm>
          <a:prstGeom prst="rect">
            <a:avLst/>
          </a:prstGeom>
          <a:solidFill>
            <a:srgbClr val="92D050"/>
          </a:solidFill>
          <a:ln w="6350" cap="flat" cmpd="sng" algn="ctr">
            <a:noFill/>
            <a:prstDash val="solid"/>
            <a:miter lim="800000"/>
            <a:headEnd type="none" w="med" len="med"/>
            <a:tailEnd type="none" w="med" len="med"/>
          </a:ln>
          <a:effectLst/>
        </p:spPr>
        <p:txBody>
          <a:bodyPr tIns="87880" rIns="32959" bIns="32959" anchor="ctr"/>
          <a:lstStyle/>
          <a:p>
            <a:pPr algn="ctr" defTabSz="896031">
              <a:defRPr/>
            </a:pPr>
            <a:r>
              <a:rPr lang="en-US" sz="230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Services</a:t>
            </a:r>
          </a:p>
        </p:txBody>
      </p:sp>
      <p:sp>
        <p:nvSpPr>
          <p:cNvPr id="168" name="Rectangle 167"/>
          <p:cNvSpPr/>
          <p:nvPr/>
        </p:nvSpPr>
        <p:spPr bwMode="auto">
          <a:xfrm>
            <a:off x="4267614" y="1196955"/>
            <a:ext cx="3326643" cy="724760"/>
          </a:xfrm>
          <a:prstGeom prst="rect">
            <a:avLst/>
          </a:prstGeom>
          <a:solidFill>
            <a:srgbClr val="92D050"/>
          </a:solidFill>
          <a:ln w="6350" cap="flat" cmpd="sng" algn="ctr">
            <a:noFill/>
            <a:prstDash val="solid"/>
            <a:miter lim="800000"/>
            <a:headEnd type="none" w="med" len="med"/>
            <a:tailEnd type="none" w="med" len="med"/>
          </a:ln>
          <a:effectLst/>
        </p:spPr>
        <p:txBody>
          <a:bodyPr tIns="87880" rIns="32959" bIns="32959" anchor="ctr"/>
          <a:lstStyle/>
          <a:p>
            <a:pPr algn="ctr" defTabSz="896031">
              <a:defRPr/>
            </a:pPr>
            <a:r>
              <a:rPr lang="en-US" sz="230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Actors</a:t>
            </a:r>
          </a:p>
        </p:txBody>
      </p:sp>
      <p:grpSp>
        <p:nvGrpSpPr>
          <p:cNvPr id="169" name="Group 168"/>
          <p:cNvGrpSpPr/>
          <p:nvPr/>
        </p:nvGrpSpPr>
        <p:grpSpPr>
          <a:xfrm>
            <a:off x="1076076" y="1196955"/>
            <a:ext cx="2937793" cy="1577585"/>
            <a:chOff x="2275901" y="1470147"/>
            <a:chExt cx="2775314" cy="1641487"/>
          </a:xfrm>
        </p:grpSpPr>
        <p:sp>
          <p:nvSpPr>
            <p:cNvPr id="171" name="Rectangle 170"/>
            <p:cNvSpPr/>
            <p:nvPr/>
          </p:nvSpPr>
          <p:spPr bwMode="auto">
            <a:xfrm>
              <a:off x="2275901" y="1470147"/>
              <a:ext cx="2775314" cy="1641487"/>
            </a:xfrm>
            <a:prstGeom prst="rect">
              <a:avLst/>
            </a:prstGeom>
            <a:solidFill>
              <a:srgbClr val="92D050"/>
            </a:solidFill>
            <a:ln w="6350" cap="flat" cmpd="sng" algn="ctr">
              <a:noFill/>
              <a:prstDash val="solid"/>
              <a:miter lim="800000"/>
              <a:headEnd type="none" w="med" len="med"/>
              <a:tailEnd type="none" w="med" len="med"/>
            </a:ln>
            <a:effectLst/>
          </p:spPr>
          <p:txBody>
            <a:bodyPr tIns="87880" rIns="32959" bIns="32959" anchor="ctr"/>
            <a:lstStyle/>
            <a:p>
              <a:pPr algn="ctr" defTabSz="896031">
                <a:defRPr/>
              </a:pPr>
              <a:r>
                <a:rPr lang="en-US" sz="230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a:t>
              </a:r>
            </a:p>
            <a:p>
              <a:pPr algn="ctr" defTabSz="896031">
                <a:defRPr/>
              </a:pPr>
              <a:r>
                <a:rPr lang="en-US" sz="230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Web Apps </a:t>
              </a:r>
            </a:p>
            <a:p>
              <a:pPr marL="329523" indent="-329523" algn="ctr" defTabSz="896031">
                <a:buFontTx/>
                <a:buChar char="-"/>
                <a:defRPr/>
              </a:pPr>
              <a:r>
                <a:rPr lang="en-US" sz="230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ASP.NET Core</a:t>
              </a:r>
            </a:p>
            <a:p>
              <a:pPr defTabSz="896031">
                <a:defRPr/>
              </a:pPr>
              <a:r>
                <a:rPr lang="en-US" sz="2304"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      -    OWIN</a:t>
              </a:r>
            </a:p>
            <a:p>
              <a:pPr algn="ctr" defTabSz="896031">
                <a:defRPr/>
              </a:pPr>
              <a:endParaRPr lang="en-US" sz="230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172" name="Picture 171"/>
            <p:cNvPicPr>
              <a:picLocks noChangeAspect="1"/>
            </p:cNvPicPr>
            <p:nvPr/>
          </p:nvPicPr>
          <p:blipFill>
            <a:blip r:embed="rId5"/>
            <a:stretch>
              <a:fillRect/>
            </a:stretch>
          </p:blipFill>
          <p:spPr>
            <a:xfrm>
              <a:off x="2410488" y="1794925"/>
              <a:ext cx="403751" cy="394334"/>
            </a:xfrm>
            <a:prstGeom prst="rect">
              <a:avLst/>
            </a:prstGeom>
            <a:solidFill>
              <a:srgbClr val="92D050"/>
            </a:solidFill>
            <a:ln w="6350" cap="flat" cmpd="sng" algn="ctr">
              <a:noFill/>
              <a:prstDash val="solid"/>
              <a:miter lim="800000"/>
              <a:headEnd type="none" w="med" len="med"/>
              <a:tailEnd type="none" w="med" len="med"/>
            </a:ln>
            <a:effectLst/>
          </p:spPr>
        </p:pic>
      </p:grpSp>
      <p:sp>
        <p:nvSpPr>
          <p:cNvPr id="170" name="Rectangle 169"/>
          <p:cNvSpPr/>
          <p:nvPr/>
        </p:nvSpPr>
        <p:spPr bwMode="auto">
          <a:xfrm>
            <a:off x="7849437" y="2065255"/>
            <a:ext cx="3081740" cy="759588"/>
          </a:xfrm>
          <a:prstGeom prst="rect">
            <a:avLst/>
          </a:prstGeom>
          <a:solidFill>
            <a:srgbClr val="92D050"/>
          </a:solidFill>
          <a:ln w="6350" cap="flat" cmpd="sng" algn="ctr">
            <a:noFill/>
            <a:prstDash val="solid"/>
            <a:miter lim="800000"/>
            <a:headEnd type="none" w="med" len="med"/>
            <a:tailEnd type="none" w="med" len="med"/>
          </a:ln>
          <a:effectLst/>
        </p:spPr>
        <p:txBody>
          <a:bodyPr tIns="87880" rIns="32959" bIns="32959" anchor="ctr"/>
          <a:lstStyle/>
          <a:p>
            <a:pPr algn="ctr" defTabSz="896031">
              <a:defRPr/>
            </a:pPr>
            <a:r>
              <a:rPr lang="en-US" sz="2307"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Containers</a:t>
            </a:r>
          </a:p>
          <a:p>
            <a:pPr algn="ctr" defTabSz="896031">
              <a:defRPr/>
            </a:pPr>
            <a:r>
              <a:rPr lang="en-US" sz="1765"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(Windows Containers &amp; Docker)</a:t>
            </a:r>
          </a:p>
        </p:txBody>
      </p:sp>
      <p:sp>
        <p:nvSpPr>
          <p:cNvPr id="175" name="TextBox 174"/>
          <p:cNvSpPr txBox="1"/>
          <p:nvPr/>
        </p:nvSpPr>
        <p:spPr>
          <a:xfrm>
            <a:off x="767056" y="2924157"/>
            <a:ext cx="1844488" cy="891454"/>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a:ea typeface="MS PGothic" panose="020B0600070205080204" pitchFamily="34" charset="-128"/>
              </a:rPr>
              <a:t>Lifecycle</a:t>
            </a:r>
          </a:p>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a:ea typeface="MS PGothic" panose="020B0600070205080204" pitchFamily="34" charset="-128"/>
              </a:rPr>
              <a:t>Management</a:t>
            </a:r>
          </a:p>
        </p:txBody>
      </p:sp>
      <p:sp>
        <p:nvSpPr>
          <p:cNvPr id="177" name="TextBox 176"/>
          <p:cNvSpPr txBox="1"/>
          <p:nvPr/>
        </p:nvSpPr>
        <p:spPr>
          <a:xfrm>
            <a:off x="9596219" y="2932072"/>
            <a:ext cx="1878271" cy="891454"/>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a:ea typeface="MS PGothic" panose="020B0600070205080204" pitchFamily="34" charset="-128"/>
              </a:rPr>
              <a:t>Auto</a:t>
            </a:r>
          </a:p>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a:ea typeface="MS PGothic" panose="020B0600070205080204" pitchFamily="34" charset="-128"/>
              </a:rPr>
              <a:t>scaling</a:t>
            </a:r>
          </a:p>
        </p:txBody>
      </p:sp>
      <p:sp>
        <p:nvSpPr>
          <p:cNvPr id="178" name="TextBox 177"/>
          <p:cNvSpPr txBox="1"/>
          <p:nvPr/>
        </p:nvSpPr>
        <p:spPr>
          <a:xfrm>
            <a:off x="2382782" y="2947434"/>
            <a:ext cx="1591677" cy="826137"/>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a:ea typeface="MS PGothic" panose="020B0600070205080204" pitchFamily="34" charset="-128"/>
              </a:rPr>
              <a:t>Always On</a:t>
            </a:r>
            <a:br>
              <a:rPr lang="en-US" sz="1922" kern="0" dirty="0">
                <a:gradFill>
                  <a:gsLst>
                    <a:gs pos="12097">
                      <a:srgbClr val="FFFFFF"/>
                    </a:gs>
                    <a:gs pos="34000">
                      <a:srgbClr val="FFFFFF"/>
                    </a:gs>
                  </a:gsLst>
                  <a:lin ang="5400000" scaled="0"/>
                </a:gradFill>
                <a:latin typeface="Segoe UI"/>
                <a:ea typeface="MS PGothic" panose="020B0600070205080204" pitchFamily="34" charset="-128"/>
              </a:rPr>
            </a:br>
            <a:r>
              <a:rPr lang="en-US" sz="1922" kern="0" dirty="0">
                <a:gradFill>
                  <a:gsLst>
                    <a:gs pos="12097">
                      <a:srgbClr val="FFFFFF"/>
                    </a:gs>
                    <a:gs pos="34000">
                      <a:srgbClr val="FFFFFF"/>
                    </a:gs>
                  </a:gsLst>
                  <a:lin ang="5400000" scaled="0"/>
                </a:gradFill>
                <a:latin typeface="Segoe UI"/>
                <a:ea typeface="MS PGothic" panose="020B0600070205080204" pitchFamily="34" charset="-128"/>
              </a:rPr>
              <a:t>Availability</a:t>
            </a:r>
          </a:p>
        </p:txBody>
      </p:sp>
      <p:sp>
        <p:nvSpPr>
          <p:cNvPr id="179" name="TextBox 178"/>
          <p:cNvSpPr txBox="1"/>
          <p:nvPr/>
        </p:nvSpPr>
        <p:spPr>
          <a:xfrm>
            <a:off x="8356465" y="2944899"/>
            <a:ext cx="1996035" cy="816022"/>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a:ea typeface="MS PGothic" panose="020B0600070205080204" pitchFamily="34" charset="-128"/>
              </a:rPr>
              <a:t>Dev &amp; Ops Tooling</a:t>
            </a:r>
          </a:p>
        </p:txBody>
      </p:sp>
      <p:sp>
        <p:nvSpPr>
          <p:cNvPr id="180" name="TextBox 179"/>
          <p:cNvSpPr txBox="1"/>
          <p:nvPr/>
        </p:nvSpPr>
        <p:spPr>
          <a:xfrm>
            <a:off x="5401446" y="2942070"/>
            <a:ext cx="1849499" cy="816022"/>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a:ea typeface="MS PGothic" panose="020B0600070205080204" pitchFamily="34" charset="-128"/>
              </a:rPr>
              <a:t>Programming Models</a:t>
            </a:r>
          </a:p>
        </p:txBody>
      </p:sp>
      <p:sp>
        <p:nvSpPr>
          <p:cNvPr id="181" name="TextBox 180"/>
          <p:cNvSpPr txBox="1"/>
          <p:nvPr/>
        </p:nvSpPr>
        <p:spPr>
          <a:xfrm>
            <a:off x="6918150" y="2959154"/>
            <a:ext cx="1878271" cy="816022"/>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a:ea typeface="MS PGothic" panose="020B0600070205080204" pitchFamily="34" charset="-128"/>
              </a:rPr>
              <a:t>Health &amp; Monitoring</a:t>
            </a:r>
          </a:p>
        </p:txBody>
      </p:sp>
      <p:sp>
        <p:nvSpPr>
          <p:cNvPr id="182" name="TextBox 181"/>
          <p:cNvSpPr txBox="1"/>
          <p:nvPr/>
        </p:nvSpPr>
        <p:spPr>
          <a:xfrm>
            <a:off x="956649" y="5930023"/>
            <a:ext cx="2084392" cy="590879"/>
          </a:xfrm>
          <a:prstGeom prst="rect">
            <a:avLst/>
          </a:prstGeom>
          <a:noFill/>
        </p:spPr>
        <p:txBody>
          <a:bodyPr wrap="square" lIns="172086" tIns="137668" rIns="172086" bIns="137668" rtlCol="0">
            <a:spAutoFit/>
          </a:bodyPr>
          <a:lstStyle/>
          <a:p>
            <a:pPr defTabSz="877579">
              <a:lnSpc>
                <a:spcPct val="90000"/>
              </a:lnSpc>
              <a:spcAft>
                <a:spcPts val="564"/>
              </a:spcAft>
              <a:defRPr/>
            </a:pPr>
            <a:r>
              <a:rPr lang="en-US" sz="2259" kern="0" dirty="0">
                <a:solidFill>
                  <a:sysClr val="windowText" lastClr="000000"/>
                </a:solidFill>
                <a:latin typeface="Segoe UI"/>
                <a:ea typeface="MS PGothic" panose="020B0600070205080204" pitchFamily="34" charset="-128"/>
              </a:rPr>
              <a:t>Dev Box</a:t>
            </a:r>
          </a:p>
        </p:txBody>
      </p:sp>
      <p:sp>
        <p:nvSpPr>
          <p:cNvPr id="183" name="TextBox 182"/>
          <p:cNvSpPr txBox="1"/>
          <p:nvPr/>
        </p:nvSpPr>
        <p:spPr>
          <a:xfrm>
            <a:off x="3810738" y="3085596"/>
            <a:ext cx="1878271" cy="549812"/>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1922" kern="0" dirty="0">
                <a:gradFill>
                  <a:gsLst>
                    <a:gs pos="12097">
                      <a:srgbClr val="FFFFFF"/>
                    </a:gs>
                    <a:gs pos="34000">
                      <a:srgbClr val="FFFFFF"/>
                    </a:gs>
                  </a:gsLst>
                  <a:lin ang="5400000" scaled="0"/>
                </a:gradFill>
                <a:latin typeface="Segoe UI"/>
                <a:ea typeface="MS PGothic" panose="020B0600070205080204" pitchFamily="34" charset="-128"/>
              </a:rPr>
              <a:t>Orchestration</a:t>
            </a:r>
          </a:p>
        </p:txBody>
      </p:sp>
      <p:sp>
        <p:nvSpPr>
          <p:cNvPr id="156" name="TextBox 155"/>
          <p:cNvSpPr txBox="1"/>
          <p:nvPr/>
        </p:nvSpPr>
        <p:spPr>
          <a:xfrm>
            <a:off x="6334589" y="5798056"/>
            <a:ext cx="2461832" cy="995727"/>
          </a:xfrm>
          <a:prstGeom prst="rect">
            <a:avLst/>
          </a:prstGeom>
          <a:noFill/>
        </p:spPr>
        <p:txBody>
          <a:bodyPr wrap="square" lIns="175537" tIns="140429" rIns="175537" bIns="140429" rtlCol="0">
            <a:spAutoFit/>
          </a:bodyPr>
          <a:lstStyle/>
          <a:p>
            <a:pPr algn="ctr" defTabSz="895215">
              <a:lnSpc>
                <a:spcPct val="90000"/>
              </a:lnSpc>
              <a:spcAft>
                <a:spcPts val="575"/>
              </a:spcAft>
              <a:defRPr/>
            </a:pPr>
            <a:r>
              <a:rPr lang="en-US" sz="2304" kern="0" dirty="0">
                <a:solidFill>
                  <a:sysClr val="windowText" lastClr="000000"/>
                </a:solidFill>
                <a:latin typeface="Segoe UI"/>
                <a:ea typeface="MS PGothic" panose="020B0600070205080204" pitchFamily="34" charset="-128"/>
              </a:rPr>
              <a:t>On Premise</a:t>
            </a:r>
          </a:p>
          <a:p>
            <a:pPr algn="ctr" defTabSz="895215">
              <a:lnSpc>
                <a:spcPct val="90000"/>
              </a:lnSpc>
              <a:spcAft>
                <a:spcPts val="575"/>
              </a:spcAft>
              <a:defRPr/>
            </a:pPr>
            <a:r>
              <a:rPr lang="en-US" sz="2304" kern="0" dirty="0">
                <a:solidFill>
                  <a:sysClr val="windowText" lastClr="000000"/>
                </a:solidFill>
                <a:latin typeface="Segoe UI"/>
                <a:ea typeface="MS PGothic" panose="020B0600070205080204" pitchFamily="34" charset="-128"/>
              </a:rPr>
              <a:t>Data centers</a:t>
            </a:r>
          </a:p>
        </p:txBody>
      </p:sp>
      <p:sp>
        <p:nvSpPr>
          <p:cNvPr id="140" name="Rectangle 139">
            <a:extLst>
              <a:ext uri="{FF2B5EF4-FFF2-40B4-BE49-F238E27FC236}">
                <a16:creationId xmlns:a16="http://schemas.microsoft.com/office/drawing/2014/main" id="{F60FBC05-B25B-4F5B-930E-0B2313CBC673}"/>
              </a:ext>
            </a:extLst>
          </p:cNvPr>
          <p:cNvSpPr/>
          <p:nvPr/>
        </p:nvSpPr>
        <p:spPr bwMode="auto">
          <a:xfrm>
            <a:off x="183263" y="1851361"/>
            <a:ext cx="1375554" cy="2972764"/>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Visual</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Studio</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&amp;</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VSTS</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57" name="Picture 156">
            <a:extLst>
              <a:ext uri="{FF2B5EF4-FFF2-40B4-BE49-F238E27FC236}">
                <a16:creationId xmlns:a16="http://schemas.microsoft.com/office/drawing/2014/main" id="{F4A8B867-0EA2-4560-8DC7-80ECBDF2EA01}"/>
              </a:ext>
            </a:extLst>
          </p:cNvPr>
          <p:cNvPicPr>
            <a:picLocks noChangeAspect="1"/>
          </p:cNvPicPr>
          <p:nvPr/>
        </p:nvPicPr>
        <p:blipFill>
          <a:blip r:embed="rId6"/>
          <a:stretch>
            <a:fillRect/>
          </a:stretch>
        </p:blipFill>
        <p:spPr>
          <a:xfrm>
            <a:off x="421555" y="3807811"/>
            <a:ext cx="744086" cy="744086"/>
          </a:xfrm>
          <a:prstGeom prst="rect">
            <a:avLst/>
          </a:prstGeom>
        </p:spPr>
      </p:pic>
      <p:sp>
        <p:nvSpPr>
          <p:cNvPr id="161" name="Rectangle 160">
            <a:extLst>
              <a:ext uri="{FF2B5EF4-FFF2-40B4-BE49-F238E27FC236}">
                <a16:creationId xmlns:a16="http://schemas.microsoft.com/office/drawing/2014/main" id="{51C71CE5-BC13-4F29-B8CD-F00FE0FC188F}"/>
              </a:ext>
            </a:extLst>
          </p:cNvPr>
          <p:cNvSpPr/>
          <p:nvPr/>
        </p:nvSpPr>
        <p:spPr bwMode="auto">
          <a:xfrm>
            <a:off x="10783310" y="1851360"/>
            <a:ext cx="1454727" cy="2972764"/>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Diagnostics &amp; Monitoring</a:t>
            </a: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ELK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OMS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Splunk</a:t>
            </a: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AppInsights</a:t>
            </a: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4" name="Picture 163">
            <a:extLst>
              <a:ext uri="{FF2B5EF4-FFF2-40B4-BE49-F238E27FC236}">
                <a16:creationId xmlns:a16="http://schemas.microsoft.com/office/drawing/2014/main" id="{5220D67C-935C-42CB-B72E-77FE21DE0D92}"/>
              </a:ext>
            </a:extLst>
          </p:cNvPr>
          <p:cNvPicPr>
            <a:picLocks noChangeAspect="1"/>
          </p:cNvPicPr>
          <p:nvPr/>
        </p:nvPicPr>
        <p:blipFill>
          <a:blip r:embed="rId7">
            <a:biLevel thresh="50000"/>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10887915" y="3570910"/>
            <a:ext cx="664322" cy="664322"/>
          </a:xfrm>
          <a:prstGeom prst="rect">
            <a:avLst/>
          </a:prstGeom>
        </p:spPr>
      </p:pic>
      <p:pic>
        <p:nvPicPr>
          <p:cNvPr id="165" name="Picture 164">
            <a:extLst>
              <a:ext uri="{FF2B5EF4-FFF2-40B4-BE49-F238E27FC236}">
                <a16:creationId xmlns:a16="http://schemas.microsoft.com/office/drawing/2014/main" id="{66585BB7-6057-40FD-A325-2CBA8EE501BD}"/>
              </a:ext>
            </a:extLst>
          </p:cNvPr>
          <p:cNvPicPr>
            <a:picLocks noChangeAspect="1"/>
          </p:cNvPicPr>
          <p:nvPr/>
        </p:nvPicPr>
        <p:blipFill>
          <a:blip r:embed="rId9">
            <a:biLevel thresh="50000"/>
          </a:blip>
          <a:stretch>
            <a:fillRect/>
          </a:stretch>
        </p:blipFill>
        <p:spPr>
          <a:xfrm>
            <a:off x="11457747" y="3946254"/>
            <a:ext cx="780290" cy="780290"/>
          </a:xfrm>
          <a:prstGeom prst="rect">
            <a:avLst/>
          </a:prstGeom>
        </p:spPr>
      </p:pic>
    </p:spTree>
    <p:extLst>
      <p:ext uri="{BB962C8B-B14F-4D97-AF65-F5344CB8AC3E}">
        <p14:creationId xmlns:p14="http://schemas.microsoft.com/office/powerpoint/2010/main" val="2350021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0"/>
                                        </p:tgtEl>
                                        <p:attrNameLst>
                                          <p:attrName>style.visibility</p:attrName>
                                        </p:attrNameLst>
                                      </p:cBhvr>
                                      <p:to>
                                        <p:strVal val="visible"/>
                                      </p:to>
                                    </p:set>
                                    <p:animEffect transition="in" filter="fade">
                                      <p:cBhvr>
                                        <p:cTn id="23" dur="500"/>
                                        <p:tgtEl>
                                          <p:spTgt spid="140"/>
                                        </p:tgtEl>
                                      </p:cBhvr>
                                    </p:animEffect>
                                  </p:childTnLst>
                                </p:cTn>
                              </p:par>
                              <p:par>
                                <p:cTn id="24" presetID="10" presetClass="entr" presetSubtype="0" fill="hold" nodeType="withEffect">
                                  <p:stCondLst>
                                    <p:cond delay="0"/>
                                  </p:stCondLst>
                                  <p:childTnLst>
                                    <p:set>
                                      <p:cBhvr>
                                        <p:cTn id="25" dur="1" fill="hold">
                                          <p:stCondLst>
                                            <p:cond delay="0"/>
                                          </p:stCondLst>
                                        </p:cTn>
                                        <p:tgtEl>
                                          <p:spTgt spid="157"/>
                                        </p:tgtEl>
                                        <p:attrNameLst>
                                          <p:attrName>style.visibility</p:attrName>
                                        </p:attrNameLst>
                                      </p:cBhvr>
                                      <p:to>
                                        <p:strVal val="visible"/>
                                      </p:to>
                                    </p:set>
                                    <p:animEffect transition="in" filter="fade">
                                      <p:cBhvr>
                                        <p:cTn id="26" dur="500"/>
                                        <p:tgtEl>
                                          <p:spTgt spid="15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1"/>
                                        </p:tgtEl>
                                        <p:attrNameLst>
                                          <p:attrName>style.visibility</p:attrName>
                                        </p:attrNameLst>
                                      </p:cBhvr>
                                      <p:to>
                                        <p:strVal val="visible"/>
                                      </p:to>
                                    </p:set>
                                    <p:animEffect transition="in" filter="fade">
                                      <p:cBhvr>
                                        <p:cTn id="31" dur="500"/>
                                        <p:tgtEl>
                                          <p:spTgt spid="161"/>
                                        </p:tgtEl>
                                      </p:cBhvr>
                                    </p:animEffect>
                                  </p:childTnLst>
                                </p:cTn>
                              </p:par>
                              <p:par>
                                <p:cTn id="32" presetID="10" presetClass="entr" presetSubtype="0" fill="hold" nodeType="withEffect">
                                  <p:stCondLst>
                                    <p:cond delay="0"/>
                                  </p:stCondLst>
                                  <p:childTnLst>
                                    <p:set>
                                      <p:cBhvr>
                                        <p:cTn id="33" dur="1" fill="hold">
                                          <p:stCondLst>
                                            <p:cond delay="0"/>
                                          </p:stCondLst>
                                        </p:cTn>
                                        <p:tgtEl>
                                          <p:spTgt spid="164"/>
                                        </p:tgtEl>
                                        <p:attrNameLst>
                                          <p:attrName>style.visibility</p:attrName>
                                        </p:attrNameLst>
                                      </p:cBhvr>
                                      <p:to>
                                        <p:strVal val="visible"/>
                                      </p:to>
                                    </p:set>
                                    <p:animEffect transition="in" filter="fade">
                                      <p:cBhvr>
                                        <p:cTn id="34" dur="500"/>
                                        <p:tgtEl>
                                          <p:spTgt spid="164"/>
                                        </p:tgtEl>
                                      </p:cBhvr>
                                    </p:animEffect>
                                  </p:childTnLst>
                                </p:cTn>
                              </p:par>
                              <p:par>
                                <p:cTn id="35" presetID="10" presetClass="entr" presetSubtype="0" fill="hold" nodeType="withEffect">
                                  <p:stCondLst>
                                    <p:cond delay="0"/>
                                  </p:stCondLst>
                                  <p:childTnLst>
                                    <p:set>
                                      <p:cBhvr>
                                        <p:cTn id="36" dur="1" fill="hold">
                                          <p:stCondLst>
                                            <p:cond delay="0"/>
                                          </p:stCondLst>
                                        </p:cTn>
                                        <p:tgtEl>
                                          <p:spTgt spid="165"/>
                                        </p:tgtEl>
                                        <p:attrNameLst>
                                          <p:attrName>style.visibility</p:attrName>
                                        </p:attrNameLst>
                                      </p:cBhvr>
                                      <p:to>
                                        <p:strVal val="visible"/>
                                      </p:to>
                                    </p:set>
                                    <p:animEffect transition="in" filter="fade">
                                      <p:cBhvr>
                                        <p:cTn id="37"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P spid="167" grpId="0" animBg="1"/>
      <p:bldP spid="168" grpId="0" animBg="1"/>
      <p:bldP spid="170" grpId="0" animBg="1"/>
      <p:bldP spid="140" grpId="0" animBg="1"/>
      <p:bldP spid="16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09930" y="2295151"/>
            <a:ext cx="745269" cy="859507"/>
          </a:xfrm>
          <a:prstGeom prst="rect">
            <a:avLst/>
          </a:prstGeom>
        </p:spPr>
      </p:pic>
      <p:grpSp>
        <p:nvGrpSpPr>
          <p:cNvPr id="12" name="Group 11"/>
          <p:cNvGrpSpPr/>
          <p:nvPr/>
        </p:nvGrpSpPr>
        <p:grpSpPr>
          <a:xfrm>
            <a:off x="1886811" y="2205272"/>
            <a:ext cx="1487740" cy="976286"/>
            <a:chOff x="1799201" y="2089133"/>
            <a:chExt cx="1517572" cy="995863"/>
          </a:xfrm>
        </p:grpSpPr>
        <p:pic>
          <p:nvPicPr>
            <p:cNvPr id="18" name="Picture 17"/>
            <p:cNvPicPr>
              <a:picLocks noChangeAspect="1"/>
            </p:cNvPicPr>
            <p:nvPr/>
          </p:nvPicPr>
          <p:blipFill>
            <a:blip r:embed="rId3"/>
            <a:stretch>
              <a:fillRect/>
            </a:stretch>
          </p:blipFill>
          <p:spPr>
            <a:xfrm>
              <a:off x="2320910" y="2089133"/>
              <a:ext cx="995863" cy="995863"/>
            </a:xfrm>
            <a:prstGeom prst="rect">
              <a:avLst/>
            </a:prstGeom>
          </p:spPr>
        </p:pic>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776583" y="1965558"/>
            <a:ext cx="2585040" cy="1455712"/>
            <a:chOff x="3579361" y="1840611"/>
            <a:chExt cx="2636875" cy="1484902"/>
          </a:xfrm>
        </p:grpSpPr>
        <p:pic>
          <p:nvPicPr>
            <p:cNvPr id="24" name="Picture 23"/>
            <p:cNvPicPr>
              <a:picLocks noChangeAspect="1"/>
            </p:cNvPicPr>
            <p:nvPr/>
          </p:nvPicPr>
          <p:blipFill>
            <a:blip r:embed="rId3"/>
            <a:stretch>
              <a:fillRect/>
            </a:stretch>
          </p:blipFill>
          <p:spPr>
            <a:xfrm>
              <a:off x="5220373" y="2098584"/>
              <a:ext cx="995863" cy="995863"/>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5"/>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028277" y="1873764"/>
            <a:ext cx="1639301" cy="1639301"/>
            <a:chOff x="10042446" y="1555767"/>
            <a:chExt cx="1672172" cy="1672172"/>
          </a:xfrm>
        </p:grpSpPr>
        <p:pic>
          <p:nvPicPr>
            <p:cNvPr id="61" name="Picture 60"/>
            <p:cNvPicPr>
              <a:picLocks noChangeAspect="1"/>
            </p:cNvPicPr>
            <p:nvPr/>
          </p:nvPicPr>
          <p:blipFill>
            <a:blip r:embed="rId3"/>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1" y="289957"/>
            <a:ext cx="12296271" cy="899537"/>
          </a:xfrm>
        </p:spPr>
        <p:txBody>
          <a:bodyPr/>
          <a:lstStyle/>
          <a:p>
            <a:r>
              <a:rPr lang="en-US" dirty="0">
                <a:solidFill>
                  <a:schemeClr val="tx1"/>
                </a:solidFill>
              </a:rPr>
              <a:t>Migrating a traditional application to </a:t>
            </a:r>
            <a:r>
              <a:rPr lang="en-US" dirty="0" err="1">
                <a:solidFill>
                  <a:schemeClr val="tx1"/>
                </a:solidFill>
              </a:rPr>
              <a:t>microservices</a:t>
            </a:r>
            <a:endParaRPr lang="en-US" dirty="0">
              <a:solidFill>
                <a:schemeClr val="tx1"/>
              </a:solidFill>
            </a:endParaRPr>
          </a:p>
        </p:txBody>
      </p:sp>
      <p:sp>
        <p:nvSpPr>
          <p:cNvPr id="11" name="Arrow: Right 10"/>
          <p:cNvSpPr/>
          <p:nvPr/>
        </p:nvSpPr>
        <p:spPr bwMode="auto">
          <a:xfrm>
            <a:off x="1235052" y="2545283"/>
            <a:ext cx="465101" cy="429754"/>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41" name="Arrow: Right 40"/>
          <p:cNvSpPr/>
          <p:nvPr/>
        </p:nvSpPr>
        <p:spPr bwMode="auto">
          <a:xfrm>
            <a:off x="3595544" y="2529717"/>
            <a:ext cx="465101" cy="429754"/>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44" name="Arrow: Right 43"/>
          <p:cNvSpPr/>
          <p:nvPr/>
        </p:nvSpPr>
        <p:spPr bwMode="auto">
          <a:xfrm>
            <a:off x="6646066" y="2543889"/>
            <a:ext cx="465101" cy="429754"/>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grpSp>
        <p:nvGrpSpPr>
          <p:cNvPr id="2" name="Group 1"/>
          <p:cNvGrpSpPr/>
          <p:nvPr/>
        </p:nvGrpSpPr>
        <p:grpSpPr>
          <a:xfrm>
            <a:off x="6909118" y="1742777"/>
            <a:ext cx="2674717" cy="1901276"/>
            <a:chOff x="7047659" y="1777226"/>
            <a:chExt cx="2728351" cy="1939401"/>
          </a:xfrm>
        </p:grpSpPr>
        <p:pic>
          <p:nvPicPr>
            <p:cNvPr id="30" name="Picture 29"/>
            <p:cNvPicPr>
              <a:picLocks noChangeAspect="1"/>
            </p:cNvPicPr>
            <p:nvPr/>
          </p:nvPicPr>
          <p:blipFill>
            <a:blip r:embed="rId3"/>
            <a:stretch>
              <a:fillRect/>
            </a:stretch>
          </p:blipFill>
          <p:spPr>
            <a:xfrm>
              <a:off x="8366422" y="2177536"/>
              <a:ext cx="995863" cy="995863"/>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5"/>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flipV="1">
              <a:off x="7582588" y="3268344"/>
              <a:ext cx="1463399" cy="43684"/>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521983" y="2545283"/>
            <a:ext cx="465101" cy="429754"/>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5" name="Rectangle 24"/>
          <p:cNvSpPr/>
          <p:nvPr/>
        </p:nvSpPr>
        <p:spPr>
          <a:xfrm>
            <a:off x="427925" y="4013499"/>
            <a:ext cx="9345973" cy="3469852"/>
          </a:xfrm>
          <a:prstGeom prst="rect">
            <a:avLst/>
          </a:prstGeom>
        </p:spPr>
        <p:txBody>
          <a:bodyPr wrap="none">
            <a:spAutoFit/>
          </a:bodyPr>
          <a:lstStyle/>
          <a:p>
            <a:pPr marL="336145" indent="-336145" defTabSz="658919">
              <a:buFontTx/>
              <a:buAutoNum type="arabicParenR"/>
            </a:pPr>
            <a:r>
              <a:rPr lang="en-US" sz="2745" kern="0" dirty="0">
                <a:solidFill>
                  <a:srgbClr val="FFFFFF"/>
                </a:solidFill>
                <a:latin typeface="Segoe UI"/>
              </a:rPr>
              <a:t>Traditional app</a:t>
            </a:r>
          </a:p>
          <a:p>
            <a:pPr marL="336145" indent="-336145" defTabSz="658919">
              <a:buFontTx/>
              <a:buAutoNum type="arabicParenR"/>
            </a:pPr>
            <a:r>
              <a:rPr lang="en-US" sz="2745" kern="0" dirty="0">
                <a:solidFill>
                  <a:srgbClr val="FFFFFF"/>
                </a:solidFill>
                <a:latin typeface="Segoe UI"/>
              </a:rPr>
              <a:t>Hosted as guest executable or container in Service Fabric</a:t>
            </a:r>
          </a:p>
          <a:p>
            <a:pPr marL="336145" indent="-336145" defTabSz="658919">
              <a:buFontTx/>
              <a:buAutoNum type="arabicParenR"/>
            </a:pPr>
            <a:r>
              <a:rPr lang="en-US" sz="2745" kern="0" dirty="0">
                <a:solidFill>
                  <a:srgbClr val="FFFFFF"/>
                </a:solidFill>
                <a:latin typeface="Segoe UI"/>
              </a:rPr>
              <a:t>With new microservices added </a:t>
            </a:r>
            <a:r>
              <a:rPr lang="en-US" sz="2745" kern="0" dirty="0" err="1">
                <a:solidFill>
                  <a:srgbClr val="FFFFFF"/>
                </a:solidFill>
                <a:latin typeface="Segoe UI"/>
              </a:rPr>
              <a:t>alongisde</a:t>
            </a:r>
            <a:endParaRPr lang="en-US" sz="2745" kern="0" dirty="0">
              <a:solidFill>
                <a:srgbClr val="FFFFFF"/>
              </a:solidFill>
              <a:latin typeface="Segoe UI"/>
            </a:endParaRPr>
          </a:p>
          <a:p>
            <a:pPr marL="336145" indent="-336145" defTabSz="658919">
              <a:buFontTx/>
              <a:buAutoNum type="arabicParenR"/>
            </a:pPr>
            <a:r>
              <a:rPr lang="en-US" sz="2745" kern="0" dirty="0">
                <a:solidFill>
                  <a:srgbClr val="FFFFFF"/>
                </a:solidFill>
                <a:latin typeface="Segoe UI"/>
              </a:rPr>
              <a:t>Breaking into microservices</a:t>
            </a:r>
          </a:p>
          <a:p>
            <a:pPr marL="336145" indent="-336145" defTabSz="658919">
              <a:buFontTx/>
              <a:buAutoNum type="arabicParenR"/>
            </a:pPr>
            <a:r>
              <a:rPr lang="en-US" sz="2745" kern="0" dirty="0">
                <a:solidFill>
                  <a:srgbClr val="FFFFFF"/>
                </a:solidFill>
                <a:latin typeface="Segoe UI"/>
              </a:rPr>
              <a:t>Transformed into microservices</a:t>
            </a:r>
          </a:p>
          <a:p>
            <a:pPr defTabSz="658919"/>
            <a:endParaRPr lang="en-US" sz="2745" kern="0" dirty="0">
              <a:solidFill>
                <a:srgbClr val="FFFFFF"/>
              </a:solidFill>
              <a:latin typeface="Segoe UI"/>
            </a:endParaRPr>
          </a:p>
          <a:p>
            <a:pPr marL="336145" indent="-336145" defTabSz="658919">
              <a:buFontTx/>
              <a:buAutoNum type="arabicParenR"/>
            </a:pPr>
            <a:endParaRPr lang="en-US" sz="2745" kern="0" dirty="0">
              <a:solidFill>
                <a:srgbClr val="FFFFFF"/>
              </a:solidFill>
              <a:latin typeface="Segoe UI"/>
            </a:endParaRPr>
          </a:p>
          <a:p>
            <a:pPr marL="336145" indent="-336145" defTabSz="658919">
              <a:buFontTx/>
              <a:buAutoNum type="arabicParenR"/>
            </a:pPr>
            <a:endParaRPr lang="en-US" sz="2745" kern="0" dirty="0">
              <a:solidFill>
                <a:srgbClr val="FFFFFF"/>
              </a:solidFill>
              <a:latin typeface="Segoe UI"/>
            </a:endParaRPr>
          </a:p>
        </p:txBody>
      </p:sp>
      <p:sp>
        <p:nvSpPr>
          <p:cNvPr id="26" name="Rectangle 25"/>
          <p:cNvSpPr/>
          <p:nvPr/>
        </p:nvSpPr>
        <p:spPr bwMode="auto">
          <a:xfrm>
            <a:off x="75817" y="4470602"/>
            <a:ext cx="10329026" cy="445527"/>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51" name="Rectangle 50"/>
          <p:cNvSpPr/>
          <p:nvPr/>
        </p:nvSpPr>
        <p:spPr bwMode="auto">
          <a:xfrm>
            <a:off x="75817" y="4941182"/>
            <a:ext cx="10329026" cy="409491"/>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53" name="Rectangle 52"/>
          <p:cNvSpPr/>
          <p:nvPr/>
        </p:nvSpPr>
        <p:spPr bwMode="auto">
          <a:xfrm>
            <a:off x="75817" y="5350673"/>
            <a:ext cx="10329026" cy="40248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54" name="Rectangle 53"/>
          <p:cNvSpPr/>
          <p:nvPr/>
        </p:nvSpPr>
        <p:spPr bwMode="auto">
          <a:xfrm>
            <a:off x="75817" y="5742930"/>
            <a:ext cx="10329026" cy="445527"/>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9" name="TextBox 28"/>
          <p:cNvSpPr txBox="1"/>
          <p:nvPr/>
        </p:nvSpPr>
        <p:spPr>
          <a:xfrm>
            <a:off x="8138001" y="5926869"/>
            <a:ext cx="3958587"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gradFill>
                  <a:gsLst>
                    <a:gs pos="2917">
                      <a:srgbClr val="FFFFFF"/>
                    </a:gs>
                    <a:gs pos="30000">
                      <a:srgbClr val="FFFFFF"/>
                    </a:gs>
                  </a:gsLst>
                  <a:lin ang="5400000" scaled="0"/>
                </a:gradFill>
                <a:latin typeface="Segoe UI"/>
              </a:rPr>
              <a:t>…You can stop at any stage</a:t>
            </a:r>
          </a:p>
        </p:txBody>
      </p:sp>
    </p:spTree>
    <p:extLst>
      <p:ext uri="{BB962C8B-B14F-4D97-AF65-F5344CB8AC3E}">
        <p14:creationId xmlns:p14="http://schemas.microsoft.com/office/powerpoint/2010/main" val="176055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xit" presetSubtype="0" fill="hold" grpId="0" nodeType="withEffect">
                                  <p:stCondLst>
                                    <p:cond delay="0"/>
                                  </p:stCondLst>
                                  <p:childTnLst>
                                    <p:set>
                                      <p:cBhvr>
                                        <p:cTn id="26" dur="1" fill="hold">
                                          <p:stCondLst>
                                            <p:cond delay="0"/>
                                          </p:stCondLst>
                                        </p:cTn>
                                        <p:tgtEl>
                                          <p:spTgt spid="5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5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6" grpId="0" animBg="1"/>
      <p:bldP spid="51" grpId="0" animBg="1"/>
      <p:bldP spid="53" grpId="0" animBg="1"/>
      <p:bldP spid="54" grpId="0" animBg="1"/>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3583412" y="1388333"/>
            <a:ext cx="8016929" cy="5075058"/>
          </a:xfrm>
          <a:prstGeom prst="rect">
            <a:avLst/>
          </a:prstGeom>
          <a:gradFill flip="none" rotWithShape="1">
            <a:gsLst>
              <a:gs pos="0">
                <a:srgbClr val="0078D7">
                  <a:lumMod val="40000"/>
                  <a:lumOff val="60000"/>
                </a:srgbClr>
              </a:gs>
              <a:gs pos="46000">
                <a:srgbClr val="0078D7">
                  <a:lumMod val="95000"/>
                  <a:lumOff val="5000"/>
                </a:srgbClr>
              </a:gs>
              <a:gs pos="100000">
                <a:srgbClr val="0078D7">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2850" tIns="42850" rIns="42850" bIns="42850" numCol="1" rtlCol="0" anchor="t" anchorCtr="1" compatLnSpc="1">
            <a:prstTxWarp prst="textNoShape">
              <a:avLst/>
            </a:prstTxWarp>
            <a:noAutofit/>
          </a:bodyPr>
          <a:lstStyle/>
          <a:p>
            <a:pPr algn="ctr" defTabSz="856961">
              <a:defRPr/>
            </a:pPr>
            <a:r>
              <a:rPr lang="en-US" sz="2250" kern="0" dirty="0">
                <a:solidFill>
                  <a:srgbClr val="FFFFFF"/>
                </a:solidFill>
                <a:latin typeface="Segoe UI"/>
                <a:cs typeface="Segoe UI" panose="020B0502040204020203" pitchFamily="34" charset="0"/>
              </a:rPr>
              <a:t>Datacenter (Azure, On-Premises, Amazon)</a:t>
            </a:r>
          </a:p>
          <a:p>
            <a:pPr algn="ctr" defTabSz="856961">
              <a:defRPr/>
            </a:pPr>
            <a:endParaRPr lang="en-US" sz="2250" kern="0" dirty="0">
              <a:solidFill>
                <a:srgbClr val="FFFFFF"/>
              </a:solidFill>
              <a:latin typeface="Segoe UI"/>
              <a:cs typeface="Segoe UI" panose="020B0502040204020203" pitchFamily="34" charset="0"/>
            </a:endParaRPr>
          </a:p>
        </p:txBody>
      </p:sp>
      <p:sp>
        <p:nvSpPr>
          <p:cNvPr id="33" name="Rectangle 32"/>
          <p:cNvSpPr/>
          <p:nvPr/>
        </p:nvSpPr>
        <p:spPr bwMode="auto">
          <a:xfrm>
            <a:off x="3773831" y="4338643"/>
            <a:ext cx="982097" cy="605757"/>
          </a:xfrm>
          <a:prstGeom prst="rect">
            <a:avLst/>
          </a:prstGeom>
          <a:gradFill flip="none" rotWithShape="1">
            <a:gsLst>
              <a:gs pos="0">
                <a:srgbClr val="FFB900">
                  <a:lumMod val="40000"/>
                  <a:lumOff val="60000"/>
                </a:srgbClr>
              </a:gs>
              <a:gs pos="46000">
                <a:srgbClr val="FFB900">
                  <a:lumMod val="95000"/>
                  <a:lumOff val="5000"/>
                </a:srgbClr>
              </a:gs>
              <a:gs pos="100000">
                <a:srgbClr val="FFB900">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2850" tIns="42850" rIns="42850" bIns="42850" numCol="1" rtlCol="0" anchor="ctr" anchorCtr="0" compatLnSpc="1">
            <a:prstTxWarp prst="textNoShape">
              <a:avLst/>
            </a:prstTxWarp>
            <a:spAutoFit/>
          </a:bodyPr>
          <a:lstStyle/>
          <a:p>
            <a:pPr algn="ctr" defTabSz="856961">
              <a:defRPr/>
            </a:pPr>
            <a:r>
              <a:rPr lang="en-US" sz="1687" b="1" kern="0" dirty="0">
                <a:solidFill>
                  <a:srgbClr val="FFFFFF"/>
                </a:solidFill>
                <a:latin typeface="Segoe UI"/>
                <a:cs typeface="Segoe UI" panose="020B0502040204020203" pitchFamily="34" charset="0"/>
              </a:rPr>
              <a:t>Load Balancer</a:t>
            </a:r>
          </a:p>
        </p:txBody>
      </p:sp>
      <p:sp>
        <p:nvSpPr>
          <p:cNvPr id="34" name="Rectangle 33"/>
          <p:cNvSpPr/>
          <p:nvPr/>
        </p:nvSpPr>
        <p:spPr bwMode="auto">
          <a:xfrm>
            <a:off x="5542922" y="3566629"/>
            <a:ext cx="1962767" cy="1221361"/>
          </a:xfrm>
          <a:prstGeom prst="rect">
            <a:avLst/>
          </a:prstGeom>
          <a:gradFill flip="none" rotWithShape="1">
            <a:gsLst>
              <a:gs pos="0">
                <a:srgbClr val="505050">
                  <a:lumMod val="40000"/>
                  <a:lumOff val="60000"/>
                </a:srgbClr>
              </a:gs>
              <a:gs pos="46000">
                <a:srgbClr val="505050">
                  <a:lumMod val="95000"/>
                  <a:lumOff val="5000"/>
                </a:srgbClr>
              </a:gs>
              <a:gs pos="100000">
                <a:srgbClr val="505050">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2850" tIns="42850" rIns="42850" bIns="42850" numCol="1" rtlCol="0" anchor="t" anchorCtr="1" compatLnSpc="1">
            <a:prstTxWarp prst="textNoShape">
              <a:avLst/>
            </a:prstTxWarp>
            <a:noAutofit/>
          </a:bodyPr>
          <a:lstStyle/>
          <a:p>
            <a:pPr defTabSz="856961">
              <a:defRPr/>
            </a:pPr>
            <a:r>
              <a:rPr lang="en-US" sz="1874" b="1" kern="0" dirty="0">
                <a:solidFill>
                  <a:srgbClr val="FFFFFF"/>
                </a:solidFill>
                <a:latin typeface="Segoe UI"/>
                <a:cs typeface="Segoe UI" panose="020B0502040204020203" pitchFamily="34" charset="0"/>
              </a:rPr>
              <a:t>PC/VM #1</a:t>
            </a:r>
            <a:br>
              <a:rPr lang="en-US" sz="1874" b="1" kern="0" dirty="0">
                <a:solidFill>
                  <a:srgbClr val="FFFFFF"/>
                </a:solidFill>
                <a:latin typeface="Segoe UI"/>
                <a:cs typeface="Segoe UI" panose="020B0502040204020203" pitchFamily="34" charset="0"/>
              </a:rPr>
            </a:br>
            <a:endParaRPr lang="en-US" sz="1874" b="1" kern="0" dirty="0">
              <a:solidFill>
                <a:srgbClr val="FFFFFF"/>
              </a:solidFill>
              <a:latin typeface="Segoe UI"/>
              <a:cs typeface="Segoe UI" panose="020B0502040204020203" pitchFamily="34" charset="0"/>
            </a:endParaRPr>
          </a:p>
        </p:txBody>
      </p:sp>
      <p:sp>
        <p:nvSpPr>
          <p:cNvPr id="35" name="Rectangle 34"/>
          <p:cNvSpPr/>
          <p:nvPr/>
        </p:nvSpPr>
        <p:spPr>
          <a:xfrm>
            <a:off x="5701441" y="3960011"/>
            <a:ext cx="1659237" cy="323971"/>
          </a:xfrm>
          <a:prstGeom prst="rect">
            <a:avLst/>
          </a:prstGeom>
          <a:gradFill flip="none" rotWithShape="1">
            <a:gsLst>
              <a:gs pos="0">
                <a:srgbClr val="0078D7">
                  <a:lumMod val="40000"/>
                  <a:lumOff val="60000"/>
                </a:srgbClr>
              </a:gs>
              <a:gs pos="46000">
                <a:srgbClr val="0078D7">
                  <a:lumMod val="95000"/>
                  <a:lumOff val="5000"/>
                </a:srgbClr>
              </a:gs>
              <a:gs pos="100000">
                <a:srgbClr val="0078D7">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solidFill>
                  <a:srgbClr val="FFFFFF"/>
                </a:solidFill>
                <a:latin typeface="Segoe UI"/>
                <a:cs typeface="Segoe UI" panose="020B0502040204020203" pitchFamily="34" charset="0"/>
              </a:rPr>
              <a:t>Service Fabric</a:t>
            </a:r>
          </a:p>
        </p:txBody>
      </p:sp>
      <p:sp>
        <p:nvSpPr>
          <p:cNvPr id="36" name="Rectangle 35"/>
          <p:cNvSpPr/>
          <p:nvPr/>
        </p:nvSpPr>
        <p:spPr>
          <a:xfrm>
            <a:off x="5695148" y="4382863"/>
            <a:ext cx="1665531" cy="323971"/>
          </a:xfrm>
          <a:prstGeom prst="rect">
            <a:avLst/>
          </a:prstGeom>
          <a:gradFill flip="none" rotWithShape="1">
            <a:gsLst>
              <a:gs pos="0">
                <a:srgbClr val="D2D2D2">
                  <a:lumMod val="89000"/>
                </a:srgbClr>
              </a:gs>
              <a:gs pos="23000">
                <a:srgbClr val="D2D2D2">
                  <a:lumMod val="89000"/>
                </a:srgbClr>
              </a:gs>
              <a:gs pos="69000">
                <a:srgbClr val="D2D2D2">
                  <a:lumMod val="75000"/>
                </a:srgbClr>
              </a:gs>
              <a:gs pos="97000">
                <a:srgbClr val="D2D2D2">
                  <a:lumMod val="70000"/>
                </a:srgbClr>
              </a:gs>
            </a:gsLst>
            <a:path path="circle">
              <a:fillToRect l="50000" t="50000" r="50000" b="50000"/>
            </a:path>
            <a:tileRect/>
          </a:gradFill>
          <a:ln w="19050" cap="flat" cmpd="sng" algn="ctr">
            <a:solidFill>
              <a:srgbClr val="505050"/>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solidFill>
                  <a:srgbClr val="FFFFFF"/>
                </a:solidFill>
                <a:latin typeface="Segoe UI"/>
                <a:cs typeface="Segoe UI" panose="020B0502040204020203" pitchFamily="34" charset="0"/>
              </a:rPr>
              <a:t>Your code, etc.</a:t>
            </a:r>
          </a:p>
        </p:txBody>
      </p:sp>
      <p:sp>
        <p:nvSpPr>
          <p:cNvPr id="37" name="Rectangle 36"/>
          <p:cNvSpPr/>
          <p:nvPr/>
        </p:nvSpPr>
        <p:spPr bwMode="auto">
          <a:xfrm>
            <a:off x="6798474" y="1961781"/>
            <a:ext cx="1962767" cy="1221361"/>
          </a:xfrm>
          <a:prstGeom prst="rect">
            <a:avLst/>
          </a:prstGeom>
          <a:gradFill flip="none" rotWithShape="1">
            <a:gsLst>
              <a:gs pos="0">
                <a:srgbClr val="505050">
                  <a:lumMod val="40000"/>
                  <a:lumOff val="60000"/>
                </a:srgbClr>
              </a:gs>
              <a:gs pos="46000">
                <a:srgbClr val="505050">
                  <a:lumMod val="95000"/>
                  <a:lumOff val="5000"/>
                </a:srgbClr>
              </a:gs>
              <a:gs pos="100000">
                <a:srgbClr val="505050">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2850" tIns="42850" rIns="42850" bIns="42850" numCol="1" rtlCol="0" anchor="t" anchorCtr="1" compatLnSpc="1">
            <a:prstTxWarp prst="textNoShape">
              <a:avLst/>
            </a:prstTxWarp>
            <a:noAutofit/>
          </a:bodyPr>
          <a:lstStyle/>
          <a:p>
            <a:pPr defTabSz="856961">
              <a:defRPr/>
            </a:pPr>
            <a:r>
              <a:rPr lang="en-US" sz="1874" b="1" kern="0" dirty="0">
                <a:solidFill>
                  <a:srgbClr val="FFFFFF"/>
                </a:solidFill>
                <a:latin typeface="Segoe UI"/>
                <a:cs typeface="Segoe UI" panose="020B0502040204020203" pitchFamily="34" charset="0"/>
              </a:rPr>
              <a:t>PC/VM #2</a:t>
            </a:r>
            <a:br>
              <a:rPr lang="en-US" sz="1874" b="1" kern="0" dirty="0">
                <a:solidFill>
                  <a:srgbClr val="FFFFFF"/>
                </a:solidFill>
                <a:latin typeface="Segoe UI"/>
                <a:cs typeface="Segoe UI" panose="020B0502040204020203" pitchFamily="34" charset="0"/>
              </a:rPr>
            </a:br>
            <a:endParaRPr lang="en-US" sz="1874" b="1" kern="0" dirty="0">
              <a:solidFill>
                <a:srgbClr val="FFFFFF"/>
              </a:solidFill>
              <a:latin typeface="Segoe UI"/>
              <a:cs typeface="Segoe UI" panose="020B0502040204020203" pitchFamily="34" charset="0"/>
            </a:endParaRPr>
          </a:p>
        </p:txBody>
      </p:sp>
      <p:sp>
        <p:nvSpPr>
          <p:cNvPr id="38" name="Rectangle 37"/>
          <p:cNvSpPr/>
          <p:nvPr/>
        </p:nvSpPr>
        <p:spPr>
          <a:xfrm>
            <a:off x="6956993" y="2355163"/>
            <a:ext cx="1656862" cy="323971"/>
          </a:xfrm>
          <a:prstGeom prst="rect">
            <a:avLst/>
          </a:prstGeom>
          <a:gradFill flip="none" rotWithShape="1">
            <a:gsLst>
              <a:gs pos="0">
                <a:srgbClr val="0078D7">
                  <a:lumMod val="40000"/>
                  <a:lumOff val="60000"/>
                </a:srgbClr>
              </a:gs>
              <a:gs pos="46000">
                <a:srgbClr val="0078D7">
                  <a:lumMod val="95000"/>
                  <a:lumOff val="5000"/>
                </a:srgbClr>
              </a:gs>
              <a:gs pos="100000">
                <a:srgbClr val="0078D7">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solidFill>
                  <a:srgbClr val="FFFFFF"/>
                </a:solidFill>
                <a:latin typeface="Segoe UI"/>
                <a:cs typeface="Segoe UI" panose="020B0502040204020203" pitchFamily="34" charset="0"/>
              </a:rPr>
              <a:t>Service Fabric</a:t>
            </a:r>
          </a:p>
        </p:txBody>
      </p:sp>
      <p:sp>
        <p:nvSpPr>
          <p:cNvPr id="39" name="Rectangle 38"/>
          <p:cNvSpPr/>
          <p:nvPr/>
        </p:nvSpPr>
        <p:spPr>
          <a:xfrm>
            <a:off x="6950698" y="2778015"/>
            <a:ext cx="1665531" cy="323971"/>
          </a:xfrm>
          <a:prstGeom prst="rect">
            <a:avLst/>
          </a:prstGeom>
          <a:gradFill flip="none" rotWithShape="1">
            <a:gsLst>
              <a:gs pos="0">
                <a:srgbClr val="D2D2D2">
                  <a:lumMod val="89000"/>
                </a:srgbClr>
              </a:gs>
              <a:gs pos="23000">
                <a:srgbClr val="D2D2D2">
                  <a:lumMod val="89000"/>
                </a:srgbClr>
              </a:gs>
              <a:gs pos="69000">
                <a:srgbClr val="D2D2D2">
                  <a:lumMod val="75000"/>
                </a:srgbClr>
              </a:gs>
              <a:gs pos="97000">
                <a:srgbClr val="D2D2D2">
                  <a:lumMod val="70000"/>
                </a:srgbClr>
              </a:gs>
            </a:gsLst>
            <a:path path="circle">
              <a:fillToRect l="50000" t="50000" r="50000" b="50000"/>
            </a:path>
            <a:tileRect/>
          </a:gradFill>
          <a:ln w="19050" cap="flat" cmpd="sng" algn="ctr">
            <a:solidFill>
              <a:srgbClr val="505050"/>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solidFill>
                  <a:srgbClr val="FFFFFF"/>
                </a:solidFill>
                <a:latin typeface="Segoe UI"/>
                <a:cs typeface="Segoe UI" panose="020B0502040204020203" pitchFamily="34" charset="0"/>
              </a:rPr>
              <a:t>Your code, etc.</a:t>
            </a:r>
          </a:p>
        </p:txBody>
      </p:sp>
      <p:sp>
        <p:nvSpPr>
          <p:cNvPr id="40" name="Rectangle 39"/>
          <p:cNvSpPr/>
          <p:nvPr/>
        </p:nvSpPr>
        <p:spPr bwMode="auto">
          <a:xfrm>
            <a:off x="9246366" y="2684749"/>
            <a:ext cx="1962767" cy="1221361"/>
          </a:xfrm>
          <a:prstGeom prst="rect">
            <a:avLst/>
          </a:prstGeom>
          <a:gradFill flip="none" rotWithShape="1">
            <a:gsLst>
              <a:gs pos="0">
                <a:srgbClr val="505050">
                  <a:lumMod val="40000"/>
                  <a:lumOff val="60000"/>
                </a:srgbClr>
              </a:gs>
              <a:gs pos="46000">
                <a:srgbClr val="505050">
                  <a:lumMod val="95000"/>
                  <a:lumOff val="5000"/>
                </a:srgbClr>
              </a:gs>
              <a:gs pos="100000">
                <a:srgbClr val="505050">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2850" tIns="42850" rIns="42850" bIns="42850" numCol="1" rtlCol="0" anchor="t" anchorCtr="1" compatLnSpc="1">
            <a:prstTxWarp prst="textNoShape">
              <a:avLst/>
            </a:prstTxWarp>
            <a:noAutofit/>
          </a:bodyPr>
          <a:lstStyle/>
          <a:p>
            <a:pPr defTabSz="856961">
              <a:defRPr/>
            </a:pPr>
            <a:r>
              <a:rPr lang="en-US" sz="1874" b="1" kern="0" dirty="0">
                <a:solidFill>
                  <a:srgbClr val="FFFFFF"/>
                </a:solidFill>
                <a:latin typeface="Segoe UI"/>
                <a:cs typeface="Segoe UI" panose="020B0502040204020203" pitchFamily="34" charset="0"/>
              </a:rPr>
              <a:t>PC/VM #3</a:t>
            </a:r>
            <a:br>
              <a:rPr lang="en-US" sz="1874" b="1" kern="0" dirty="0">
                <a:solidFill>
                  <a:srgbClr val="FFFFFF"/>
                </a:solidFill>
                <a:latin typeface="Segoe UI"/>
                <a:cs typeface="Segoe UI" panose="020B0502040204020203" pitchFamily="34" charset="0"/>
              </a:rPr>
            </a:br>
            <a:endParaRPr lang="en-US" sz="1874" b="1" kern="0" dirty="0">
              <a:solidFill>
                <a:srgbClr val="FFFFFF"/>
              </a:solidFill>
              <a:latin typeface="Segoe UI"/>
              <a:cs typeface="Segoe UI" panose="020B0502040204020203" pitchFamily="34" charset="0"/>
            </a:endParaRPr>
          </a:p>
        </p:txBody>
      </p:sp>
      <p:sp>
        <p:nvSpPr>
          <p:cNvPr id="41" name="Rectangle 40"/>
          <p:cNvSpPr/>
          <p:nvPr/>
        </p:nvSpPr>
        <p:spPr>
          <a:xfrm>
            <a:off x="9419943" y="3088063"/>
            <a:ext cx="1644179" cy="323971"/>
          </a:xfrm>
          <a:prstGeom prst="rect">
            <a:avLst/>
          </a:prstGeom>
          <a:gradFill flip="none" rotWithShape="1">
            <a:gsLst>
              <a:gs pos="0">
                <a:srgbClr val="0078D7">
                  <a:lumMod val="40000"/>
                  <a:lumOff val="60000"/>
                </a:srgbClr>
              </a:gs>
              <a:gs pos="46000">
                <a:srgbClr val="0078D7">
                  <a:lumMod val="95000"/>
                  <a:lumOff val="5000"/>
                </a:srgbClr>
              </a:gs>
              <a:gs pos="100000">
                <a:srgbClr val="0078D7">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solidFill>
                  <a:srgbClr val="FFFFFF"/>
                </a:solidFill>
                <a:latin typeface="Segoe UI"/>
                <a:cs typeface="Segoe UI" panose="020B0502040204020203" pitchFamily="34" charset="0"/>
              </a:rPr>
              <a:t>Service Fabric</a:t>
            </a:r>
          </a:p>
        </p:txBody>
      </p:sp>
      <p:sp>
        <p:nvSpPr>
          <p:cNvPr id="42" name="Rectangle 41"/>
          <p:cNvSpPr/>
          <p:nvPr/>
        </p:nvSpPr>
        <p:spPr>
          <a:xfrm>
            <a:off x="9398591" y="3500984"/>
            <a:ext cx="1665531" cy="323971"/>
          </a:xfrm>
          <a:prstGeom prst="rect">
            <a:avLst/>
          </a:prstGeom>
          <a:gradFill flip="none" rotWithShape="1">
            <a:gsLst>
              <a:gs pos="0">
                <a:srgbClr val="D2D2D2">
                  <a:lumMod val="89000"/>
                </a:srgbClr>
              </a:gs>
              <a:gs pos="23000">
                <a:srgbClr val="D2D2D2">
                  <a:lumMod val="89000"/>
                </a:srgbClr>
              </a:gs>
              <a:gs pos="69000">
                <a:srgbClr val="D2D2D2">
                  <a:lumMod val="75000"/>
                </a:srgbClr>
              </a:gs>
              <a:gs pos="97000">
                <a:srgbClr val="D2D2D2">
                  <a:lumMod val="70000"/>
                </a:srgbClr>
              </a:gs>
            </a:gsLst>
            <a:path path="circle">
              <a:fillToRect l="50000" t="50000" r="50000" b="50000"/>
            </a:path>
            <a:tileRect/>
          </a:gradFill>
          <a:ln w="19050" cap="flat" cmpd="sng" algn="ctr">
            <a:solidFill>
              <a:srgbClr val="505050"/>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solidFill>
                  <a:srgbClr val="FFFFFF"/>
                </a:solidFill>
                <a:latin typeface="Segoe UI"/>
                <a:cs typeface="Segoe UI" panose="020B0502040204020203" pitchFamily="34" charset="0"/>
              </a:rPr>
              <a:t>Your code, etc.</a:t>
            </a:r>
          </a:p>
        </p:txBody>
      </p:sp>
      <p:sp>
        <p:nvSpPr>
          <p:cNvPr id="43" name="Rectangle 42"/>
          <p:cNvSpPr/>
          <p:nvPr/>
        </p:nvSpPr>
        <p:spPr bwMode="auto">
          <a:xfrm>
            <a:off x="9261424" y="4154713"/>
            <a:ext cx="1962767" cy="1221361"/>
          </a:xfrm>
          <a:prstGeom prst="rect">
            <a:avLst/>
          </a:prstGeom>
          <a:gradFill flip="none" rotWithShape="1">
            <a:gsLst>
              <a:gs pos="0">
                <a:srgbClr val="505050">
                  <a:lumMod val="40000"/>
                  <a:lumOff val="60000"/>
                </a:srgbClr>
              </a:gs>
              <a:gs pos="46000">
                <a:srgbClr val="505050">
                  <a:lumMod val="95000"/>
                  <a:lumOff val="5000"/>
                </a:srgbClr>
              </a:gs>
              <a:gs pos="100000">
                <a:srgbClr val="505050">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2850" tIns="42850" rIns="42850" bIns="42850" numCol="1" rtlCol="0" anchor="t" anchorCtr="1" compatLnSpc="1">
            <a:prstTxWarp prst="textNoShape">
              <a:avLst/>
            </a:prstTxWarp>
            <a:noAutofit/>
          </a:bodyPr>
          <a:lstStyle/>
          <a:p>
            <a:pPr defTabSz="856961">
              <a:defRPr/>
            </a:pPr>
            <a:r>
              <a:rPr lang="en-US" sz="1874" b="1" kern="0" dirty="0">
                <a:solidFill>
                  <a:srgbClr val="FFFFFF"/>
                </a:solidFill>
                <a:latin typeface="Segoe UI"/>
                <a:cs typeface="Segoe UI" panose="020B0502040204020203" pitchFamily="34" charset="0"/>
              </a:rPr>
              <a:t>PC/VM #4</a:t>
            </a:r>
            <a:br>
              <a:rPr lang="en-US" sz="1874" b="1" kern="0" dirty="0">
                <a:solidFill>
                  <a:srgbClr val="FFFFFF"/>
                </a:solidFill>
                <a:latin typeface="Segoe UI"/>
                <a:cs typeface="Segoe UI" panose="020B0502040204020203" pitchFamily="34" charset="0"/>
              </a:rPr>
            </a:br>
            <a:endParaRPr lang="en-US" sz="1874" b="1" kern="0" dirty="0">
              <a:solidFill>
                <a:srgbClr val="FFFFFF"/>
              </a:solidFill>
              <a:latin typeface="Segoe UI"/>
              <a:cs typeface="Segoe UI" panose="020B0502040204020203" pitchFamily="34" charset="0"/>
            </a:endParaRPr>
          </a:p>
        </p:txBody>
      </p:sp>
      <p:sp>
        <p:nvSpPr>
          <p:cNvPr id="44" name="Rectangle 43"/>
          <p:cNvSpPr/>
          <p:nvPr/>
        </p:nvSpPr>
        <p:spPr>
          <a:xfrm>
            <a:off x="9419943" y="4544848"/>
            <a:ext cx="1659237" cy="323971"/>
          </a:xfrm>
          <a:prstGeom prst="rect">
            <a:avLst/>
          </a:prstGeom>
          <a:gradFill flip="none" rotWithShape="1">
            <a:gsLst>
              <a:gs pos="0">
                <a:srgbClr val="0078D7">
                  <a:lumMod val="40000"/>
                  <a:lumOff val="60000"/>
                </a:srgbClr>
              </a:gs>
              <a:gs pos="46000">
                <a:srgbClr val="0078D7">
                  <a:lumMod val="95000"/>
                  <a:lumOff val="5000"/>
                </a:srgbClr>
              </a:gs>
              <a:gs pos="100000">
                <a:srgbClr val="0078D7">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solidFill>
                  <a:srgbClr val="FFFFFF"/>
                </a:solidFill>
                <a:latin typeface="Segoe UI"/>
                <a:cs typeface="Segoe UI" panose="020B0502040204020203" pitchFamily="34" charset="0"/>
              </a:rPr>
              <a:t>Service Fabric</a:t>
            </a:r>
          </a:p>
        </p:txBody>
      </p:sp>
      <p:sp>
        <p:nvSpPr>
          <p:cNvPr id="45" name="Rectangle 44"/>
          <p:cNvSpPr/>
          <p:nvPr/>
        </p:nvSpPr>
        <p:spPr>
          <a:xfrm>
            <a:off x="9413650" y="4970949"/>
            <a:ext cx="1665531" cy="323971"/>
          </a:xfrm>
          <a:prstGeom prst="rect">
            <a:avLst/>
          </a:prstGeom>
          <a:gradFill flip="none" rotWithShape="1">
            <a:gsLst>
              <a:gs pos="0">
                <a:srgbClr val="D2D2D2">
                  <a:lumMod val="89000"/>
                </a:srgbClr>
              </a:gs>
              <a:gs pos="23000">
                <a:srgbClr val="D2D2D2">
                  <a:lumMod val="89000"/>
                </a:srgbClr>
              </a:gs>
              <a:gs pos="69000">
                <a:srgbClr val="D2D2D2">
                  <a:lumMod val="75000"/>
                </a:srgbClr>
              </a:gs>
              <a:gs pos="97000">
                <a:srgbClr val="D2D2D2">
                  <a:lumMod val="70000"/>
                </a:srgbClr>
              </a:gs>
            </a:gsLst>
            <a:path path="circle">
              <a:fillToRect l="50000" t="50000" r="50000" b="50000"/>
            </a:path>
            <a:tileRect/>
          </a:gradFill>
          <a:ln w="19050" cap="flat" cmpd="sng" algn="ctr">
            <a:solidFill>
              <a:srgbClr val="505050"/>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solidFill>
                  <a:srgbClr val="FFFFFF"/>
                </a:solidFill>
                <a:latin typeface="Segoe UI"/>
                <a:cs typeface="Segoe UI" panose="020B0502040204020203" pitchFamily="34" charset="0"/>
              </a:rPr>
              <a:t>Your code, etc.</a:t>
            </a:r>
          </a:p>
        </p:txBody>
      </p:sp>
      <p:sp>
        <p:nvSpPr>
          <p:cNvPr id="46" name="Rectangle 45"/>
          <p:cNvSpPr/>
          <p:nvPr/>
        </p:nvSpPr>
        <p:spPr bwMode="auto">
          <a:xfrm>
            <a:off x="6796100" y="5109240"/>
            <a:ext cx="1962767" cy="1221361"/>
          </a:xfrm>
          <a:prstGeom prst="rect">
            <a:avLst/>
          </a:prstGeom>
          <a:gradFill flip="none" rotWithShape="1">
            <a:gsLst>
              <a:gs pos="0">
                <a:srgbClr val="505050">
                  <a:lumMod val="40000"/>
                  <a:lumOff val="60000"/>
                </a:srgbClr>
              </a:gs>
              <a:gs pos="46000">
                <a:srgbClr val="505050">
                  <a:lumMod val="95000"/>
                  <a:lumOff val="5000"/>
                </a:srgbClr>
              </a:gs>
              <a:gs pos="100000">
                <a:srgbClr val="505050">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2850" tIns="42850" rIns="42850" bIns="42850" numCol="1" rtlCol="0" anchor="t" anchorCtr="1" compatLnSpc="1">
            <a:prstTxWarp prst="textNoShape">
              <a:avLst/>
            </a:prstTxWarp>
            <a:noAutofit/>
          </a:bodyPr>
          <a:lstStyle/>
          <a:p>
            <a:pPr defTabSz="856961">
              <a:defRPr/>
            </a:pPr>
            <a:r>
              <a:rPr lang="en-US" sz="1874" b="1" kern="0" dirty="0">
                <a:solidFill>
                  <a:srgbClr val="FFFFFF"/>
                </a:solidFill>
                <a:latin typeface="Segoe UI"/>
                <a:cs typeface="Segoe UI" panose="020B0502040204020203" pitchFamily="34" charset="0"/>
              </a:rPr>
              <a:t>PC/VM #5</a:t>
            </a:r>
            <a:br>
              <a:rPr lang="en-US" sz="1874" b="1" kern="0" dirty="0">
                <a:solidFill>
                  <a:srgbClr val="FFFFFF"/>
                </a:solidFill>
                <a:latin typeface="Segoe UI"/>
                <a:cs typeface="Segoe UI" panose="020B0502040204020203" pitchFamily="34" charset="0"/>
              </a:rPr>
            </a:br>
            <a:endParaRPr lang="en-US" sz="1874" b="1" kern="0" dirty="0">
              <a:solidFill>
                <a:srgbClr val="FFFFFF"/>
              </a:solidFill>
              <a:latin typeface="Segoe UI"/>
              <a:cs typeface="Segoe UI" panose="020B0502040204020203" pitchFamily="34" charset="0"/>
            </a:endParaRPr>
          </a:p>
        </p:txBody>
      </p:sp>
      <p:sp>
        <p:nvSpPr>
          <p:cNvPr id="47" name="Rectangle 46"/>
          <p:cNvSpPr/>
          <p:nvPr/>
        </p:nvSpPr>
        <p:spPr>
          <a:xfrm>
            <a:off x="6954619" y="5502622"/>
            <a:ext cx="1659235" cy="323971"/>
          </a:xfrm>
          <a:prstGeom prst="rect">
            <a:avLst/>
          </a:prstGeom>
          <a:gradFill flip="none" rotWithShape="1">
            <a:gsLst>
              <a:gs pos="0">
                <a:srgbClr val="0078D7">
                  <a:lumMod val="40000"/>
                  <a:lumOff val="60000"/>
                </a:srgbClr>
              </a:gs>
              <a:gs pos="46000">
                <a:srgbClr val="0078D7">
                  <a:lumMod val="95000"/>
                  <a:lumOff val="5000"/>
                </a:srgbClr>
              </a:gs>
              <a:gs pos="100000">
                <a:srgbClr val="0078D7">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solidFill>
                  <a:srgbClr val="FFFFFF"/>
                </a:solidFill>
                <a:latin typeface="Segoe UI"/>
                <a:cs typeface="Segoe UI" panose="020B0502040204020203" pitchFamily="34" charset="0"/>
              </a:rPr>
              <a:t>Service Fabric</a:t>
            </a:r>
          </a:p>
        </p:txBody>
      </p:sp>
      <p:sp>
        <p:nvSpPr>
          <p:cNvPr id="48" name="Rectangle 47"/>
          <p:cNvSpPr/>
          <p:nvPr/>
        </p:nvSpPr>
        <p:spPr>
          <a:xfrm>
            <a:off x="6948326" y="5925473"/>
            <a:ext cx="1665531" cy="323971"/>
          </a:xfrm>
          <a:prstGeom prst="rect">
            <a:avLst/>
          </a:prstGeom>
          <a:gradFill flip="none" rotWithShape="1">
            <a:gsLst>
              <a:gs pos="0">
                <a:srgbClr val="D2D2D2">
                  <a:lumMod val="89000"/>
                </a:srgbClr>
              </a:gs>
              <a:gs pos="23000">
                <a:srgbClr val="D2D2D2">
                  <a:lumMod val="89000"/>
                </a:srgbClr>
              </a:gs>
              <a:gs pos="69000">
                <a:srgbClr val="D2D2D2">
                  <a:lumMod val="75000"/>
                </a:srgbClr>
              </a:gs>
              <a:gs pos="97000">
                <a:srgbClr val="D2D2D2">
                  <a:lumMod val="70000"/>
                </a:srgbClr>
              </a:gs>
            </a:gsLst>
            <a:path path="circle">
              <a:fillToRect l="50000" t="50000" r="50000" b="50000"/>
            </a:path>
            <a:tileRect/>
          </a:gradFill>
          <a:ln w="19050" cap="flat" cmpd="sng" algn="ctr">
            <a:solidFill>
              <a:srgbClr val="505050"/>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solidFill>
                  <a:srgbClr val="FFFFFF"/>
                </a:solidFill>
                <a:latin typeface="Segoe UI"/>
                <a:cs typeface="Segoe UI" panose="020B0502040204020203" pitchFamily="34" charset="0"/>
              </a:rPr>
              <a:t>Your code, etc.</a:t>
            </a:r>
          </a:p>
        </p:txBody>
      </p:sp>
      <p:sp>
        <p:nvSpPr>
          <p:cNvPr id="49" name="Title 33"/>
          <p:cNvSpPr txBox="1">
            <a:spLocks/>
          </p:cNvSpPr>
          <p:nvPr/>
        </p:nvSpPr>
        <p:spPr>
          <a:xfrm>
            <a:off x="408420" y="237862"/>
            <a:ext cx="10269002"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488"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solidFill>
                  <a:schemeClr val="tx1"/>
                </a:solidFill>
              </a:rPr>
              <a:t>Service Fabric Cluster</a:t>
            </a:r>
            <a:br>
              <a:rPr lang="en-US" sz="4400" spc="-100" dirty="0">
                <a:gradFill>
                  <a:gsLst>
                    <a:gs pos="1250">
                      <a:srgbClr val="505050"/>
                    </a:gs>
                    <a:gs pos="100000">
                      <a:srgbClr val="505050"/>
                    </a:gs>
                  </a:gsLst>
                  <a:lin ang="5400000" scaled="0"/>
                </a:gradFill>
                <a:latin typeface="Segoe UI Light"/>
              </a:rPr>
            </a:br>
            <a:endParaRPr lang="en-US" sz="4400" spc="-100" dirty="0">
              <a:gradFill>
                <a:gsLst>
                  <a:gs pos="1250">
                    <a:srgbClr val="505050"/>
                  </a:gs>
                  <a:gs pos="100000">
                    <a:srgbClr val="505050"/>
                  </a:gs>
                </a:gsLst>
                <a:lin ang="5400000" scaled="0"/>
              </a:gradFill>
              <a:latin typeface="Segoe UI Light"/>
            </a:endParaRPr>
          </a:p>
        </p:txBody>
      </p:sp>
      <p:cxnSp>
        <p:nvCxnSpPr>
          <p:cNvPr id="50" name="Elbow Connector 49"/>
          <p:cNvCxnSpPr>
            <a:stCxn id="38" idx="3"/>
            <a:endCxn id="41" idx="1"/>
          </p:cNvCxnSpPr>
          <p:nvPr/>
        </p:nvCxnSpPr>
        <p:spPr>
          <a:xfrm>
            <a:off x="8613856" y="2517149"/>
            <a:ext cx="806088" cy="732900"/>
          </a:xfrm>
          <a:prstGeom prst="bentConnector3">
            <a:avLst/>
          </a:prstGeom>
          <a:noFill/>
          <a:ln w="57150" cap="sq" cmpd="sng" algn="ctr">
            <a:solidFill>
              <a:srgbClr val="D83B01"/>
            </a:solidFill>
            <a:prstDash val="solid"/>
            <a:round/>
            <a:headEnd type="none"/>
            <a:tailEnd type="none"/>
          </a:ln>
          <a:effectLst/>
        </p:spPr>
      </p:cxnSp>
      <p:cxnSp>
        <p:nvCxnSpPr>
          <p:cNvPr id="51" name="Elbow Connector 50"/>
          <p:cNvCxnSpPr>
            <a:stCxn id="41" idx="3"/>
            <a:endCxn id="44" idx="3"/>
          </p:cNvCxnSpPr>
          <p:nvPr/>
        </p:nvCxnSpPr>
        <p:spPr>
          <a:xfrm>
            <a:off x="11064120" y="3250049"/>
            <a:ext cx="15060" cy="1456785"/>
          </a:xfrm>
          <a:prstGeom prst="bentConnector3">
            <a:avLst>
              <a:gd name="adj1" fmla="val 2139208"/>
            </a:avLst>
          </a:prstGeom>
          <a:noFill/>
          <a:ln w="57150" cap="sq" cmpd="sng" algn="ctr">
            <a:solidFill>
              <a:srgbClr val="D83B01"/>
            </a:solidFill>
            <a:prstDash val="solid"/>
            <a:round/>
            <a:headEnd type="none"/>
            <a:tailEnd type="none"/>
          </a:ln>
          <a:effectLst/>
        </p:spPr>
      </p:cxnSp>
      <p:cxnSp>
        <p:nvCxnSpPr>
          <p:cNvPr id="52" name="Elbow Connector 51"/>
          <p:cNvCxnSpPr>
            <a:stCxn id="47" idx="3"/>
            <a:endCxn id="44" idx="1"/>
          </p:cNvCxnSpPr>
          <p:nvPr/>
        </p:nvCxnSpPr>
        <p:spPr>
          <a:xfrm flipV="1">
            <a:off x="8613854" y="4706834"/>
            <a:ext cx="806089" cy="957774"/>
          </a:xfrm>
          <a:prstGeom prst="bentConnector3">
            <a:avLst>
              <a:gd name="adj1" fmla="val 50000"/>
            </a:avLst>
          </a:prstGeom>
          <a:noFill/>
          <a:ln w="57150" cap="sq" cmpd="sng" algn="ctr">
            <a:solidFill>
              <a:srgbClr val="D83B01"/>
            </a:solidFill>
            <a:prstDash val="solid"/>
            <a:round/>
            <a:headEnd type="none"/>
            <a:tailEnd type="none"/>
          </a:ln>
          <a:effectLst/>
        </p:spPr>
      </p:cxnSp>
      <p:cxnSp>
        <p:nvCxnSpPr>
          <p:cNvPr id="53" name="Elbow Connector 52"/>
          <p:cNvCxnSpPr>
            <a:stCxn id="35" idx="3"/>
            <a:endCxn id="47" idx="1"/>
          </p:cNvCxnSpPr>
          <p:nvPr/>
        </p:nvCxnSpPr>
        <p:spPr>
          <a:xfrm flipH="1">
            <a:off x="6954621" y="4121998"/>
            <a:ext cx="406059" cy="1542610"/>
          </a:xfrm>
          <a:prstGeom prst="bentConnector5">
            <a:avLst>
              <a:gd name="adj1" fmla="val -86265"/>
              <a:gd name="adj2" fmla="val 52778"/>
              <a:gd name="adj3" fmla="val 179146"/>
            </a:avLst>
          </a:prstGeom>
          <a:noFill/>
          <a:ln w="57150" cap="sq" cmpd="sng" algn="ctr">
            <a:solidFill>
              <a:srgbClr val="D83B01"/>
            </a:solidFill>
            <a:prstDash val="solid"/>
            <a:round/>
            <a:headEnd type="none"/>
            <a:tailEnd type="none"/>
          </a:ln>
          <a:effectLst/>
        </p:spPr>
      </p:cxnSp>
      <p:cxnSp>
        <p:nvCxnSpPr>
          <p:cNvPr id="54" name="Elbow Connector 53"/>
          <p:cNvCxnSpPr>
            <a:stCxn id="35" idx="3"/>
            <a:endCxn id="38" idx="1"/>
          </p:cNvCxnSpPr>
          <p:nvPr/>
        </p:nvCxnSpPr>
        <p:spPr>
          <a:xfrm flipH="1" flipV="1">
            <a:off x="6956993" y="2517149"/>
            <a:ext cx="403685" cy="1604848"/>
          </a:xfrm>
          <a:prstGeom prst="bentConnector5">
            <a:avLst>
              <a:gd name="adj1" fmla="val -86772"/>
              <a:gd name="adj2" fmla="val 50000"/>
              <a:gd name="adj3" fmla="val 199071"/>
            </a:avLst>
          </a:prstGeom>
          <a:noFill/>
          <a:ln w="57150" cap="sq" cmpd="sng" algn="ctr">
            <a:solidFill>
              <a:srgbClr val="D83B01"/>
            </a:solidFill>
            <a:prstDash val="solid"/>
            <a:round/>
            <a:headEnd type="none"/>
            <a:tailEnd type="none"/>
          </a:ln>
          <a:effectLst/>
        </p:spPr>
      </p:cxnSp>
      <p:cxnSp>
        <p:nvCxnSpPr>
          <p:cNvPr id="55" name="Straight Arrow Connector 54"/>
          <p:cNvCxnSpPr>
            <a:stCxn id="33" idx="3"/>
            <a:endCxn id="35" idx="1"/>
          </p:cNvCxnSpPr>
          <p:nvPr/>
        </p:nvCxnSpPr>
        <p:spPr>
          <a:xfrm flipV="1">
            <a:off x="4755928" y="4121997"/>
            <a:ext cx="945513" cy="519524"/>
          </a:xfrm>
          <a:prstGeom prst="straightConnector1">
            <a:avLst/>
          </a:prstGeom>
          <a:noFill/>
          <a:ln w="57150" cap="flat" cmpd="sng" algn="ctr">
            <a:solidFill>
              <a:srgbClr val="505050">
                <a:lumMod val="75000"/>
                <a:lumOff val="25000"/>
              </a:srgbClr>
            </a:solidFill>
            <a:prstDash val="solid"/>
            <a:tailEnd type="triangle"/>
          </a:ln>
          <a:effectLst/>
        </p:spPr>
      </p:cxnSp>
      <p:pic>
        <p:nvPicPr>
          <p:cNvPr id="56" name="Picture 2" descr="C:\Users\Jeffrey\AppData\Local\Microsoft\Windows\Temporary Internet Files\Content.IE5\Z5GQZJYD\MC900432569[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271" y="3810057"/>
            <a:ext cx="1662926" cy="1662926"/>
          </a:xfrm>
          <a:prstGeom prst="rect">
            <a:avLst/>
          </a:prstGeom>
          <a:noFill/>
          <a:extLst>
            <a:ext uri="{909E8E84-426E-40DD-AFC4-6F175D3DCCD1}">
              <a14:hiddenFill xmlns:a14="http://schemas.microsoft.com/office/drawing/2010/main">
                <a:solidFill>
                  <a:srgbClr val="FFFFFF"/>
                </a:solidFill>
              </a14:hiddenFill>
            </a:ext>
          </a:extLst>
        </p:spPr>
      </p:pic>
      <p:cxnSp>
        <p:nvCxnSpPr>
          <p:cNvPr id="57" name="Straight Arrow Connector 56"/>
          <p:cNvCxnSpPr>
            <a:stCxn id="56" idx="3"/>
            <a:endCxn id="33" idx="1"/>
          </p:cNvCxnSpPr>
          <p:nvPr/>
        </p:nvCxnSpPr>
        <p:spPr>
          <a:xfrm>
            <a:off x="2218197" y="4641521"/>
            <a:ext cx="1555635" cy="1"/>
          </a:xfrm>
          <a:prstGeom prst="straightConnector1">
            <a:avLst/>
          </a:prstGeom>
          <a:noFill/>
          <a:ln w="57150" cap="flat" cmpd="sng" algn="ctr">
            <a:solidFill>
              <a:srgbClr val="505050">
                <a:lumMod val="75000"/>
                <a:lumOff val="25000"/>
              </a:srgbClr>
            </a:solidFill>
            <a:prstDash val="solid"/>
            <a:tailEnd type="triangle"/>
          </a:ln>
          <a:effectLst/>
        </p:spPr>
      </p:cxnSp>
      <p:sp>
        <p:nvSpPr>
          <p:cNvPr id="58" name="Rectangle 57"/>
          <p:cNvSpPr/>
          <p:nvPr/>
        </p:nvSpPr>
        <p:spPr>
          <a:xfrm>
            <a:off x="1786705" y="3456448"/>
            <a:ext cx="1665531" cy="530492"/>
          </a:xfrm>
          <a:prstGeom prst="rect">
            <a:avLst/>
          </a:prstGeom>
          <a:gradFill flip="none" rotWithShape="1">
            <a:gsLst>
              <a:gs pos="0">
                <a:srgbClr val="D2D2D2">
                  <a:lumMod val="89000"/>
                </a:srgbClr>
              </a:gs>
              <a:gs pos="23000">
                <a:srgbClr val="D2D2D2">
                  <a:lumMod val="89000"/>
                </a:srgbClr>
              </a:gs>
              <a:gs pos="69000">
                <a:srgbClr val="D2D2D2">
                  <a:lumMod val="75000"/>
                </a:srgbClr>
              </a:gs>
              <a:gs pos="97000">
                <a:srgbClr val="D2D2D2">
                  <a:lumMod val="70000"/>
                </a:srgbClr>
              </a:gs>
            </a:gsLst>
            <a:path path="circle">
              <a:fillToRect l="50000" t="50000" r="50000" b="50000"/>
            </a:path>
            <a:tileRect/>
          </a:gradFill>
          <a:ln w="19050" cap="flat" cmpd="sng" algn="ctr">
            <a:solidFill>
              <a:srgbClr val="505050"/>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solidFill>
                  <a:srgbClr val="FFFFFF"/>
                </a:solidFill>
                <a:latin typeface="Segoe UI"/>
                <a:cs typeface="Segoe UI" panose="020B0502040204020203" pitchFamily="34" charset="0"/>
              </a:rPr>
              <a:t>Your code, etc.</a:t>
            </a:r>
            <a:br>
              <a:rPr lang="en-US" sz="1687" b="1" kern="0" dirty="0">
                <a:solidFill>
                  <a:srgbClr val="FFFFFF"/>
                </a:solidFill>
                <a:latin typeface="Segoe UI"/>
                <a:cs typeface="Segoe UI" panose="020B0502040204020203" pitchFamily="34" charset="0"/>
              </a:rPr>
            </a:br>
            <a:r>
              <a:rPr lang="en-US" sz="1594" kern="0" dirty="0">
                <a:solidFill>
                  <a:srgbClr val="FFFFFF"/>
                </a:solidFill>
                <a:latin typeface="Segoe UI"/>
                <a:cs typeface="Segoe UI" panose="020B0502040204020203" pitchFamily="34" charset="0"/>
              </a:rPr>
              <a:t>(Port: 19080)</a:t>
            </a:r>
          </a:p>
        </p:txBody>
      </p:sp>
      <p:sp>
        <p:nvSpPr>
          <p:cNvPr id="59" name="Rectangle 58"/>
          <p:cNvSpPr/>
          <p:nvPr/>
        </p:nvSpPr>
        <p:spPr>
          <a:xfrm>
            <a:off x="1786705" y="5291171"/>
            <a:ext cx="1665531" cy="535423"/>
          </a:xfrm>
          <a:prstGeom prst="rect">
            <a:avLst/>
          </a:prstGeom>
          <a:gradFill flip="none" rotWithShape="1">
            <a:gsLst>
              <a:gs pos="0">
                <a:srgbClr val="D2D2D2">
                  <a:lumMod val="89000"/>
                </a:srgbClr>
              </a:gs>
              <a:gs pos="23000">
                <a:srgbClr val="D2D2D2">
                  <a:lumMod val="89000"/>
                </a:srgbClr>
              </a:gs>
              <a:gs pos="69000">
                <a:srgbClr val="D2D2D2">
                  <a:lumMod val="75000"/>
                </a:srgbClr>
              </a:gs>
              <a:gs pos="97000">
                <a:srgbClr val="D2D2D2">
                  <a:lumMod val="70000"/>
                </a:srgbClr>
              </a:gs>
            </a:gsLst>
            <a:path path="circle">
              <a:fillToRect l="50000" t="50000" r="50000" b="50000"/>
            </a:path>
            <a:tileRect/>
          </a:gradFill>
          <a:ln w="19050" cap="flat" cmpd="sng" algn="ctr">
            <a:solidFill>
              <a:srgbClr val="505050"/>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solidFill>
                  <a:srgbClr val="FFFFFF"/>
                </a:solidFill>
                <a:latin typeface="Segoe UI"/>
                <a:cs typeface="Segoe UI" panose="020B0502040204020203" pitchFamily="34" charset="0"/>
              </a:rPr>
              <a:t>Web Request</a:t>
            </a:r>
            <a:br>
              <a:rPr lang="en-US" sz="1687" b="1" kern="0" dirty="0">
                <a:solidFill>
                  <a:srgbClr val="FFFFFF"/>
                </a:solidFill>
                <a:latin typeface="Segoe UI"/>
                <a:cs typeface="Segoe UI" panose="020B0502040204020203" pitchFamily="34" charset="0"/>
              </a:rPr>
            </a:br>
            <a:r>
              <a:rPr lang="en-US" sz="1594" kern="0" dirty="0">
                <a:solidFill>
                  <a:srgbClr val="FFFFFF"/>
                </a:solidFill>
                <a:latin typeface="Segoe UI"/>
                <a:cs typeface="Segoe UI" panose="020B0502040204020203" pitchFamily="34" charset="0"/>
              </a:rPr>
              <a:t>(Port: 80/443/?)</a:t>
            </a:r>
          </a:p>
        </p:txBody>
      </p:sp>
      <p:cxnSp>
        <p:nvCxnSpPr>
          <p:cNvPr id="60" name="Straight Arrow Connector 59"/>
          <p:cNvCxnSpPr>
            <a:stCxn id="33" idx="3"/>
            <a:endCxn id="48" idx="1"/>
          </p:cNvCxnSpPr>
          <p:nvPr/>
        </p:nvCxnSpPr>
        <p:spPr>
          <a:xfrm>
            <a:off x="4755928" y="4641522"/>
            <a:ext cx="2192398" cy="1445937"/>
          </a:xfrm>
          <a:prstGeom prst="straightConnector1">
            <a:avLst/>
          </a:prstGeom>
          <a:noFill/>
          <a:ln w="57150" cap="flat" cmpd="sng" algn="ctr">
            <a:solidFill>
              <a:srgbClr val="505050">
                <a:lumMod val="75000"/>
                <a:lumOff val="25000"/>
              </a:srgbClr>
            </a:solidFill>
            <a:prstDash val="solid"/>
            <a:tailEnd type="triangle"/>
          </a:ln>
          <a:effectLst/>
        </p:spPr>
      </p:cxnSp>
      <p:sp>
        <p:nvSpPr>
          <p:cNvPr id="61" name="TextBox 60"/>
          <p:cNvSpPr txBox="1"/>
          <p:nvPr/>
        </p:nvSpPr>
        <p:spPr>
          <a:xfrm>
            <a:off x="540652" y="1410147"/>
            <a:ext cx="3028142" cy="1061448"/>
          </a:xfrm>
          <a:prstGeom prst="rect">
            <a:avLst/>
          </a:prstGeom>
          <a:noFill/>
        </p:spPr>
        <p:txBody>
          <a:bodyPr wrap="square" rtlCol="0">
            <a:spAutoFit/>
          </a:bodyPr>
          <a:lstStyle/>
          <a:p>
            <a:pPr defTabSz="856961">
              <a:defRPr/>
            </a:pPr>
            <a:r>
              <a:rPr lang="en-US" sz="1500" kern="0" dirty="0">
                <a:solidFill>
                  <a:sysClr val="windowText" lastClr="000000"/>
                </a:solidFill>
                <a:latin typeface="Segoe UI"/>
                <a:cs typeface="Segoe UI" panose="020B0502040204020203" pitchFamily="34" charset="0"/>
              </a:rPr>
              <a:t>Cluster supports 1,000s of nodes</a:t>
            </a:r>
          </a:p>
          <a:p>
            <a:pPr defTabSz="856961">
              <a:defRPr/>
            </a:pPr>
            <a:r>
              <a:rPr lang="en-US" sz="1655" kern="0" dirty="0">
                <a:solidFill>
                  <a:sysClr val="windowText" lastClr="000000"/>
                </a:solidFill>
                <a:latin typeface="Segoe UI"/>
              </a:rPr>
              <a:t>is self repairing, and scales-in and out</a:t>
            </a:r>
          </a:p>
          <a:p>
            <a:pPr defTabSz="856961">
              <a:defRPr/>
            </a:pPr>
            <a:endParaRPr lang="en-US" sz="1500" kern="0" dirty="0">
              <a:solidFill>
                <a:sysClr val="windowText" lastClr="000000"/>
              </a:solidFill>
              <a:latin typeface="Segoe UI"/>
              <a:cs typeface="Segoe UI" panose="020B0502040204020203" pitchFamily="34" charset="0"/>
            </a:endParaRPr>
          </a:p>
        </p:txBody>
      </p:sp>
    </p:spTree>
    <p:extLst>
      <p:ext uri="{BB962C8B-B14F-4D97-AF65-F5344CB8AC3E}">
        <p14:creationId xmlns:p14="http://schemas.microsoft.com/office/powerpoint/2010/main" val="1396785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dissolve">
                                      <p:cBhvr>
                                        <p:cTn id="49" dur="500"/>
                                        <p:tgtEl>
                                          <p:spTgt spid="54"/>
                                        </p:tgtEl>
                                      </p:cBhvr>
                                    </p:animEffect>
                                  </p:childTnLst>
                                </p:cTn>
                              </p:par>
                            </p:childTnLst>
                          </p:cTn>
                        </p:par>
                        <p:par>
                          <p:cTn id="50" fill="hold">
                            <p:stCondLst>
                              <p:cond delay="500"/>
                            </p:stCondLst>
                            <p:childTnLst>
                              <p:par>
                                <p:cTn id="51" presetID="9" presetClass="entr" presetSubtype="0" fill="hold" nodeType="after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dissolve">
                                      <p:cBhvr>
                                        <p:cTn id="53" dur="500"/>
                                        <p:tgtEl>
                                          <p:spTgt spid="50"/>
                                        </p:tgtEl>
                                      </p:cBhvr>
                                    </p:animEffect>
                                  </p:childTnLst>
                                </p:cTn>
                              </p:par>
                            </p:childTnLst>
                          </p:cTn>
                        </p:par>
                        <p:par>
                          <p:cTn id="54" fill="hold">
                            <p:stCondLst>
                              <p:cond delay="1000"/>
                            </p:stCondLst>
                            <p:childTnLst>
                              <p:par>
                                <p:cTn id="55" presetID="9" presetClass="entr" presetSubtype="0" fill="hold" nodeType="after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dissolve">
                                      <p:cBhvr>
                                        <p:cTn id="57" dur="500"/>
                                        <p:tgtEl>
                                          <p:spTgt spid="51"/>
                                        </p:tgtEl>
                                      </p:cBhvr>
                                    </p:animEffect>
                                  </p:childTnLst>
                                </p:cTn>
                              </p:par>
                            </p:childTnLst>
                          </p:cTn>
                        </p:par>
                        <p:par>
                          <p:cTn id="58" fill="hold">
                            <p:stCondLst>
                              <p:cond delay="1500"/>
                            </p:stCondLst>
                            <p:childTnLst>
                              <p:par>
                                <p:cTn id="59" presetID="9" presetClass="entr" presetSubtype="0" fill="hold" nodeType="after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dissolve">
                                      <p:cBhvr>
                                        <p:cTn id="61" dur="500"/>
                                        <p:tgtEl>
                                          <p:spTgt spid="52"/>
                                        </p:tgtEl>
                                      </p:cBhvr>
                                    </p:animEffect>
                                  </p:childTnLst>
                                </p:cTn>
                              </p:par>
                            </p:childTnLst>
                          </p:cTn>
                        </p:par>
                        <p:par>
                          <p:cTn id="62" fill="hold">
                            <p:stCondLst>
                              <p:cond delay="2000"/>
                            </p:stCondLst>
                            <p:childTnLst>
                              <p:par>
                                <p:cTn id="63" presetID="9" presetClass="entr" presetSubtype="0" fill="hold" nodeType="after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dissolve">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fade">
                                      <p:cBhvr>
                                        <p:cTn id="75" dur="500"/>
                                        <p:tgtEl>
                                          <p:spTgt spid="56"/>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dissolve">
                                      <p:cBhvr>
                                        <p:cTn id="80" dur="500"/>
                                        <p:tgtEl>
                                          <p:spTgt spid="5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wipe(left)">
                                      <p:cBhvr>
                                        <p:cTn id="85" dur="500"/>
                                        <p:tgtEl>
                                          <p:spTgt spid="57"/>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55"/>
                                        </p:tgtEl>
                                        <p:attrNameLst>
                                          <p:attrName>style.visibility</p:attrName>
                                        </p:attrNameLst>
                                      </p:cBhvr>
                                      <p:to>
                                        <p:strVal val="visible"/>
                                      </p:to>
                                    </p:set>
                                    <p:animEffect transition="in" filter="wipe(left)">
                                      <p:cBhvr>
                                        <p:cTn id="89" dur="500"/>
                                        <p:tgtEl>
                                          <p:spTgt spid="55"/>
                                        </p:tgtEl>
                                      </p:cBhvr>
                                    </p:animEffect>
                                  </p:childTnLst>
                                </p:cTn>
                              </p:par>
                            </p:childTnLst>
                          </p:cTn>
                        </p:par>
                        <p:par>
                          <p:cTn id="90" fill="hold">
                            <p:stCondLst>
                              <p:cond delay="1000"/>
                            </p:stCondLst>
                            <p:childTnLst>
                              <p:par>
                                <p:cTn id="91" presetID="10" presetClass="entr" presetSubtype="0" fill="hold" grpId="0" nodeType="after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500"/>
                                        <p:tgtEl>
                                          <p:spTgt spid="36"/>
                                        </p:tgtEl>
                                      </p:cBhvr>
                                    </p:animEffect>
                                  </p:childTnLst>
                                </p:cTn>
                              </p:par>
                            </p:childTnLst>
                          </p:cTn>
                        </p:par>
                        <p:par>
                          <p:cTn id="94" fill="hold">
                            <p:stCondLst>
                              <p:cond delay="1500"/>
                            </p:stCondLst>
                            <p:childTnLst>
                              <p:par>
                                <p:cTn id="95" presetID="10" presetClass="entr" presetSubtype="0" fill="hold" grpId="0" nodeType="after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childTnLst>
                          </p:cTn>
                        </p:par>
                        <p:par>
                          <p:cTn id="98" fill="hold">
                            <p:stCondLst>
                              <p:cond delay="2000"/>
                            </p:stCondLst>
                            <p:childTnLst>
                              <p:par>
                                <p:cTn id="99" presetID="10" presetClass="entr" presetSubtype="0" fill="hold" grpId="0" nodeType="after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fade">
                                      <p:cBhvr>
                                        <p:cTn id="101" dur="500"/>
                                        <p:tgtEl>
                                          <p:spTgt spid="42"/>
                                        </p:tgtEl>
                                      </p:cBhvr>
                                    </p:animEffect>
                                  </p:childTnLst>
                                </p:cTn>
                              </p:par>
                            </p:childTnLst>
                          </p:cTn>
                        </p:par>
                        <p:par>
                          <p:cTn id="102" fill="hold">
                            <p:stCondLst>
                              <p:cond delay="2500"/>
                            </p:stCondLst>
                            <p:childTnLst>
                              <p:par>
                                <p:cTn id="103" presetID="10" presetClass="entr" presetSubtype="0" fill="hold" grpId="0" nodeType="after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fade">
                                      <p:cBhvr>
                                        <p:cTn id="105" dur="500"/>
                                        <p:tgtEl>
                                          <p:spTgt spid="45"/>
                                        </p:tgtEl>
                                      </p:cBhvr>
                                    </p:animEffect>
                                  </p:childTnLst>
                                </p:cTn>
                              </p:par>
                            </p:childTnLst>
                          </p:cTn>
                        </p:par>
                        <p:par>
                          <p:cTn id="106" fill="hold">
                            <p:stCondLst>
                              <p:cond delay="3000"/>
                            </p:stCondLst>
                            <p:childTnLst>
                              <p:par>
                                <p:cTn id="107" presetID="10" presetClass="entr" presetSubtype="0" fill="hold" grpId="0" nodeType="afterEffect">
                                  <p:stCondLst>
                                    <p:cond delay="0"/>
                                  </p:stCondLst>
                                  <p:childTnLst>
                                    <p:set>
                                      <p:cBhvr>
                                        <p:cTn id="108" dur="1" fill="hold">
                                          <p:stCondLst>
                                            <p:cond delay="0"/>
                                          </p:stCondLst>
                                        </p:cTn>
                                        <p:tgtEl>
                                          <p:spTgt spid="48"/>
                                        </p:tgtEl>
                                        <p:attrNameLst>
                                          <p:attrName>style.visibility</p:attrName>
                                        </p:attrNameLst>
                                      </p:cBhvr>
                                      <p:to>
                                        <p:strVal val="visible"/>
                                      </p:to>
                                    </p:set>
                                    <p:animEffect transition="in" filter="fade">
                                      <p:cBhvr>
                                        <p:cTn id="109" dur="500"/>
                                        <p:tgtEl>
                                          <p:spTgt spid="48"/>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xit" presetSubtype="0" fill="hold" grpId="1" nodeType="clickEffect">
                                  <p:stCondLst>
                                    <p:cond delay="0"/>
                                  </p:stCondLst>
                                  <p:childTnLst>
                                    <p:animEffect transition="out" filter="fade">
                                      <p:cBhvr>
                                        <p:cTn id="113" dur="500"/>
                                        <p:tgtEl>
                                          <p:spTgt spid="58"/>
                                        </p:tgtEl>
                                      </p:cBhvr>
                                    </p:animEffect>
                                    <p:set>
                                      <p:cBhvr>
                                        <p:cTn id="114" dur="1" fill="hold">
                                          <p:stCondLst>
                                            <p:cond delay="499"/>
                                          </p:stCondLst>
                                        </p:cTn>
                                        <p:tgtEl>
                                          <p:spTgt spid="58"/>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57"/>
                                        </p:tgtEl>
                                      </p:cBhvr>
                                    </p:animEffect>
                                    <p:set>
                                      <p:cBhvr>
                                        <p:cTn id="117" dur="1" fill="hold">
                                          <p:stCondLst>
                                            <p:cond delay="499"/>
                                          </p:stCondLst>
                                        </p:cTn>
                                        <p:tgtEl>
                                          <p:spTgt spid="57"/>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55"/>
                                        </p:tgtEl>
                                      </p:cBhvr>
                                    </p:animEffect>
                                    <p:set>
                                      <p:cBhvr>
                                        <p:cTn id="120" dur="1" fill="hold">
                                          <p:stCondLst>
                                            <p:cond delay="499"/>
                                          </p:stCondLst>
                                        </p:cTn>
                                        <p:tgtEl>
                                          <p:spTgt spid="55"/>
                                        </p:tgtEl>
                                        <p:attrNameLst>
                                          <p:attrName>style.visibility</p:attrName>
                                        </p:attrNameLst>
                                      </p:cBhvr>
                                      <p:to>
                                        <p:strVal val="hidden"/>
                                      </p:to>
                                    </p:set>
                                  </p:childTnLst>
                                </p:cTn>
                              </p:par>
                            </p:childTnLst>
                          </p:cTn>
                        </p:par>
                        <p:par>
                          <p:cTn id="121" fill="hold">
                            <p:stCondLst>
                              <p:cond delay="500"/>
                            </p:stCondLst>
                            <p:childTnLst>
                              <p:par>
                                <p:cTn id="122" presetID="9" presetClass="entr" presetSubtype="0" fill="hold" grpId="0" nodeType="after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dissolve">
                                      <p:cBhvr>
                                        <p:cTn id="124" dur="500"/>
                                        <p:tgtEl>
                                          <p:spTgt spid="59"/>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4" fill="hold" nodeType="clickEffect">
                                  <p:stCondLst>
                                    <p:cond delay="0"/>
                                  </p:stCondLst>
                                  <p:childTnLst>
                                    <p:set>
                                      <p:cBhvr>
                                        <p:cTn id="128" dur="1" fill="hold">
                                          <p:stCondLst>
                                            <p:cond delay="0"/>
                                          </p:stCondLst>
                                        </p:cTn>
                                        <p:tgtEl>
                                          <p:spTgt spid="57"/>
                                        </p:tgtEl>
                                        <p:attrNameLst>
                                          <p:attrName>style.visibility</p:attrName>
                                        </p:attrNameLst>
                                      </p:cBhvr>
                                      <p:to>
                                        <p:strVal val="visible"/>
                                      </p:to>
                                    </p:set>
                                    <p:animEffect transition="in" filter="wipe(down)">
                                      <p:cBhvr>
                                        <p:cTn id="129" dur="500"/>
                                        <p:tgtEl>
                                          <p:spTgt spid="57"/>
                                        </p:tgtEl>
                                      </p:cBhvr>
                                    </p:animEffect>
                                  </p:childTnLst>
                                </p:cTn>
                              </p:par>
                            </p:childTnLst>
                          </p:cTn>
                        </p:par>
                        <p:par>
                          <p:cTn id="130" fill="hold">
                            <p:stCondLst>
                              <p:cond delay="500"/>
                            </p:stCondLst>
                            <p:childTnLst>
                              <p:par>
                                <p:cTn id="131" presetID="22" presetClass="entr" presetSubtype="8" fill="hold" nodeType="afterEffect">
                                  <p:stCondLst>
                                    <p:cond delay="0"/>
                                  </p:stCondLst>
                                  <p:childTnLst>
                                    <p:set>
                                      <p:cBhvr>
                                        <p:cTn id="132" dur="1" fill="hold">
                                          <p:stCondLst>
                                            <p:cond delay="0"/>
                                          </p:stCondLst>
                                        </p:cTn>
                                        <p:tgtEl>
                                          <p:spTgt spid="60"/>
                                        </p:tgtEl>
                                        <p:attrNameLst>
                                          <p:attrName>style.visibility</p:attrName>
                                        </p:attrNameLst>
                                      </p:cBhvr>
                                      <p:to>
                                        <p:strVal val="visible"/>
                                      </p:to>
                                    </p:set>
                                    <p:animEffect transition="in" filter="wipe(left)">
                                      <p:cBhvr>
                                        <p:cTn id="13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58" grpId="0" animBg="1"/>
      <p:bldP spid="58" grpId="1" animBg="1"/>
      <p:bldP spid="5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1725811"/>
            <a:ext cx="8247018" cy="1792836"/>
          </a:xfrm>
        </p:spPr>
        <p:txBody>
          <a:bodyPr/>
          <a:lstStyle/>
          <a:p>
            <a:pPr fontAlgn="auto">
              <a:spcAft>
                <a:spcPts val="0"/>
              </a:spcAft>
              <a:defRPr/>
            </a:pPr>
            <a:r>
              <a:rPr lang="en-US" dirty="0"/>
              <a:t>Demo: Service Fabric cluster via the portal</a:t>
            </a:r>
            <a:endParaRPr lang="en-US" spc="0" dirty="0"/>
          </a:p>
        </p:txBody>
      </p:sp>
      <p:pic>
        <p:nvPicPr>
          <p:cNvPr id="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208" y="3608284"/>
            <a:ext cx="5417853" cy="2733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1266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269241" y="289957"/>
            <a:ext cx="11655840" cy="899537"/>
          </a:xfrm>
        </p:spPr>
        <p:txBody>
          <a:bodyPr/>
          <a:lstStyle/>
          <a:p>
            <a:r>
              <a:rPr lang="en-US" dirty="0"/>
              <a:t>Types of </a:t>
            </a:r>
            <a:r>
              <a:rPr lang="en-US" dirty="0" err="1"/>
              <a:t>microservices</a:t>
            </a:r>
            <a:r>
              <a:rPr lang="en-US" dirty="0"/>
              <a:t> </a:t>
            </a:r>
            <a:br>
              <a:rPr lang="en-US" dirty="0"/>
            </a:br>
            <a:r>
              <a:rPr lang="en-US" sz="3137" dirty="0"/>
              <a:t>from a Service Fabric perspective</a:t>
            </a:r>
          </a:p>
        </p:txBody>
      </p:sp>
      <p:sp>
        <p:nvSpPr>
          <p:cNvPr id="5" name="Text Placeholder 1"/>
          <p:cNvSpPr>
            <a:spLocks noGrp="1"/>
          </p:cNvSpPr>
          <p:nvPr>
            <p:ph type="body" sz="quarter" idx="10"/>
          </p:nvPr>
        </p:nvSpPr>
        <p:spPr>
          <a:xfrm>
            <a:off x="194538" y="1815453"/>
            <a:ext cx="11997463" cy="4390497"/>
          </a:xfrm>
        </p:spPr>
        <p:txBody>
          <a:bodyPr/>
          <a:lstStyle/>
          <a:p>
            <a:r>
              <a:rPr lang="en-US" dirty="0"/>
              <a:t>Stateless microservice</a:t>
            </a:r>
          </a:p>
          <a:p>
            <a:pPr lvl="1"/>
            <a:r>
              <a:rPr lang="en-US" dirty="0"/>
              <a:t>Has either no state or it can be retrieved from an external store </a:t>
            </a:r>
          </a:p>
          <a:p>
            <a:pPr lvl="1"/>
            <a:r>
              <a:rPr lang="en-US" dirty="0"/>
              <a:t>There can be N instances</a:t>
            </a:r>
          </a:p>
          <a:p>
            <a:pPr lvl="1"/>
            <a:r>
              <a:rPr lang="en-US" dirty="0"/>
              <a:t>e.g. web frontends, protocol gateways, Azure Cloud Services etc.</a:t>
            </a:r>
          </a:p>
          <a:p>
            <a:pPr marL="336145" lvl="1" indent="0">
              <a:buNone/>
            </a:pPr>
            <a:endParaRPr lang="en-US" sz="1961" dirty="0"/>
          </a:p>
          <a:p>
            <a:r>
              <a:rPr lang="en-US" dirty="0"/>
              <a:t>Stateful microservice</a:t>
            </a:r>
          </a:p>
          <a:p>
            <a:pPr lvl="1"/>
            <a:r>
              <a:rPr lang="en-US" dirty="0"/>
              <a:t>Maintain hard, authoritative state</a:t>
            </a:r>
          </a:p>
          <a:p>
            <a:pPr lvl="1"/>
            <a:r>
              <a:rPr lang="en-US" dirty="0"/>
              <a:t>N consistent copies achieved through replication and local persistence</a:t>
            </a:r>
          </a:p>
          <a:p>
            <a:pPr lvl="1"/>
            <a:r>
              <a:rPr lang="en-US" dirty="0"/>
              <a:t>e.g. database, documents, workflow, user profile, shopping cart etc.</a:t>
            </a:r>
          </a:p>
          <a:p>
            <a:pPr lvl="1"/>
            <a:endParaRPr lang="en-US" dirty="0"/>
          </a:p>
        </p:txBody>
      </p:sp>
    </p:spTree>
    <p:extLst>
      <p:ext uri="{BB962C8B-B14F-4D97-AF65-F5344CB8AC3E}">
        <p14:creationId xmlns:p14="http://schemas.microsoft.com/office/powerpoint/2010/main" val="792854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8" end="8"/>
                                            </p:txEl>
                                          </p:spTgt>
                                        </p:tgtEl>
                                        <p:attrNameLst>
                                          <p:attrName>style.visibility</p:attrName>
                                        </p:attrNameLst>
                                      </p:cBhvr>
                                      <p:to>
                                        <p:strVal val="visible"/>
                                      </p:to>
                                    </p:set>
                                    <p:animEffect transition="in" filter="fade">
                                      <p:cBhvr>
                                        <p:cTn id="30"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4216185" y="5477793"/>
            <a:ext cx="5739316" cy="9990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351" fontAlgn="base">
              <a:spcBef>
                <a:spcPct val="0"/>
              </a:spcBef>
              <a:spcAft>
                <a:spcPct val="0"/>
              </a:spcAft>
              <a:defRPr/>
            </a:pPr>
            <a:r>
              <a:rPr lang="en-US" sz="1350" spc="-37" dirty="0">
                <a:solidFill>
                  <a:srgbClr val="404040"/>
                </a:solidFill>
                <a:latin typeface="Segoe UI"/>
                <a:ea typeface="Segoe UI" pitchFamily="34" charset="0"/>
                <a:cs typeface="Segoe UI" pitchFamily="34" charset="0"/>
              </a:rPr>
              <a:t>Queues                                                Storage</a:t>
            </a:r>
          </a:p>
        </p:txBody>
      </p:sp>
      <p:sp>
        <p:nvSpPr>
          <p:cNvPr id="3" name="Title 2"/>
          <p:cNvSpPr>
            <a:spLocks noGrp="1"/>
          </p:cNvSpPr>
          <p:nvPr>
            <p:ph type="title"/>
          </p:nvPr>
        </p:nvSpPr>
        <p:spPr>
          <a:xfrm>
            <a:off x="146627" y="141941"/>
            <a:ext cx="11655840" cy="899537"/>
          </a:xfrm>
        </p:spPr>
        <p:txBody>
          <a:bodyPr/>
          <a:lstStyle/>
          <a:p>
            <a:r>
              <a:rPr lang="en-US" dirty="0">
                <a:solidFill>
                  <a:schemeClr val="tx1"/>
                </a:solidFill>
              </a:rPr>
              <a:t>Stateless Services Pattern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8722" y="5582039"/>
            <a:ext cx="764951" cy="764951"/>
          </a:xfrm>
          <a:prstGeom prst="rect">
            <a:avLst/>
          </a:prstGeom>
        </p:spPr>
      </p:pic>
      <p:pic>
        <p:nvPicPr>
          <p:cNvPr id="10" name="Picture 9"/>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6723004" y="818730"/>
            <a:ext cx="824159" cy="824159"/>
          </a:xfrm>
          <a:prstGeom prst="rect">
            <a:avLst/>
          </a:prstGeom>
        </p:spPr>
      </p:pic>
      <p:grpSp>
        <p:nvGrpSpPr>
          <p:cNvPr id="8" name="Group 7"/>
          <p:cNvGrpSpPr/>
          <p:nvPr/>
        </p:nvGrpSpPr>
        <p:grpSpPr>
          <a:xfrm>
            <a:off x="4216185" y="1962257"/>
            <a:ext cx="5739316" cy="858886"/>
            <a:chOff x="3246437" y="2183594"/>
            <a:chExt cx="5854401" cy="876108"/>
          </a:xfrm>
        </p:grpSpPr>
        <p:sp>
          <p:nvSpPr>
            <p:cNvPr id="11" name="Rectangle 10"/>
            <p:cNvSpPr/>
            <p:nvPr/>
          </p:nvSpPr>
          <p:spPr bwMode="auto">
            <a:xfrm>
              <a:off x="3246437" y="218359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351" fontAlgn="base">
                <a:spcBef>
                  <a:spcPct val="0"/>
                </a:spcBef>
                <a:spcAft>
                  <a:spcPct val="0"/>
                </a:spcAft>
                <a:defRPr/>
              </a:pPr>
              <a:r>
                <a:rPr lang="en-US" sz="1350" spc="-37" dirty="0">
                  <a:solidFill>
                    <a:srgbClr val="404040"/>
                  </a:solidFill>
                  <a:latin typeface="Segoe UI"/>
                  <a:ea typeface="Segoe UI" pitchFamily="34" charset="0"/>
                  <a:cs typeface="Segoe UI" pitchFamily="34" charset="0"/>
                </a:rPr>
                <a:t>Front End</a:t>
              </a:r>
            </a:p>
            <a:p>
              <a:pPr defTabSz="685351" fontAlgn="base">
                <a:spcBef>
                  <a:spcPct val="0"/>
                </a:spcBef>
                <a:spcAft>
                  <a:spcPct val="0"/>
                </a:spcAft>
                <a:defRPr/>
              </a:pPr>
              <a:r>
                <a:rPr lang="en-US" sz="1350" spc="-37" dirty="0">
                  <a:solidFill>
                    <a:srgbClr val="404040"/>
                  </a:solidFill>
                  <a:latin typeface="Segoe UI"/>
                  <a:ea typeface="Segoe UI" pitchFamily="34" charset="0"/>
                  <a:cs typeface="Segoe UI" pitchFamily="34" charset="0"/>
                </a:rPr>
                <a:t>(Stateless</a:t>
              </a:r>
            </a:p>
            <a:p>
              <a:pPr defTabSz="685351" fontAlgn="base">
                <a:spcBef>
                  <a:spcPct val="0"/>
                </a:spcBef>
                <a:spcAft>
                  <a:spcPct val="0"/>
                </a:spcAft>
                <a:defRPr/>
              </a:pPr>
              <a:r>
                <a:rPr lang="en-US" sz="1350" spc="-37" dirty="0">
                  <a:solidFill>
                    <a:srgbClr val="404040"/>
                  </a:solidFill>
                  <a:latin typeface="Segoe UI"/>
                  <a:ea typeface="Segoe UI" pitchFamily="34" charset="0"/>
                  <a:cs typeface="Segoe UI" pitchFamily="34" charset="0"/>
                </a:rPr>
                <a:t>Web)</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3381" y="2221625"/>
              <a:ext cx="780290" cy="78029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5584" y="2221625"/>
              <a:ext cx="780290" cy="78029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0547" y="2221625"/>
              <a:ext cx="780290" cy="780290"/>
            </a:xfrm>
            <a:prstGeom prst="rect">
              <a:avLst/>
            </a:prstGeom>
          </p:spPr>
        </p:pic>
      </p:grpSp>
      <p:cxnSp>
        <p:nvCxnSpPr>
          <p:cNvPr id="14" name="Straight Arrow Connector 13"/>
          <p:cNvCxnSpPr>
            <a:endCxn id="5" idx="0"/>
          </p:cNvCxnSpPr>
          <p:nvPr/>
        </p:nvCxnSpPr>
        <p:spPr>
          <a:xfrm flipH="1">
            <a:off x="5801485" y="1683729"/>
            <a:ext cx="1202825" cy="3158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4547" y="5603201"/>
            <a:ext cx="764951" cy="764951"/>
          </a:xfrm>
          <a:prstGeom prst="rect">
            <a:avLst/>
          </a:prstGeom>
        </p:spPr>
      </p:pic>
      <p:grpSp>
        <p:nvGrpSpPr>
          <p:cNvPr id="9" name="Group 8"/>
          <p:cNvGrpSpPr/>
          <p:nvPr/>
        </p:nvGrpSpPr>
        <p:grpSpPr>
          <a:xfrm>
            <a:off x="4216185" y="3615179"/>
            <a:ext cx="5739316" cy="858886"/>
            <a:chOff x="3246437" y="3869660"/>
            <a:chExt cx="5854401" cy="876108"/>
          </a:xfrm>
        </p:grpSpPr>
        <p:sp>
          <p:nvSpPr>
            <p:cNvPr id="19" name="Rectangle 18"/>
            <p:cNvSpPr/>
            <p:nvPr/>
          </p:nvSpPr>
          <p:spPr bwMode="auto">
            <a:xfrm>
              <a:off x="3246437" y="3869660"/>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351" fontAlgn="base">
                <a:spcBef>
                  <a:spcPct val="0"/>
                </a:spcBef>
                <a:spcAft>
                  <a:spcPct val="0"/>
                </a:spcAft>
                <a:defRPr/>
              </a:pPr>
              <a:r>
                <a:rPr lang="en-US" sz="1350" spc="-37" dirty="0">
                  <a:solidFill>
                    <a:srgbClr val="404040"/>
                  </a:solidFill>
                  <a:latin typeface="Segoe UI"/>
                  <a:ea typeface="Segoe UI" pitchFamily="34" charset="0"/>
                  <a:cs typeface="Segoe UI" pitchFamily="34" charset="0"/>
                </a:rPr>
                <a:t>Stateless</a:t>
              </a:r>
            </a:p>
            <a:p>
              <a:pPr defTabSz="685351" fontAlgn="base">
                <a:spcBef>
                  <a:spcPct val="0"/>
                </a:spcBef>
                <a:spcAft>
                  <a:spcPct val="0"/>
                </a:spcAft>
                <a:defRPr/>
              </a:pPr>
              <a:r>
                <a:rPr lang="en-US" sz="1350" spc="-37" dirty="0">
                  <a:solidFill>
                    <a:srgbClr val="404040"/>
                  </a:solidFill>
                  <a:latin typeface="Segoe UI"/>
                  <a:ea typeface="Segoe UI" pitchFamily="34" charset="0"/>
                  <a:cs typeface="Segoe UI" pitchFamily="34" charset="0"/>
                </a:rPr>
                <a:t>Middle-tier</a:t>
              </a:r>
            </a:p>
            <a:p>
              <a:pPr defTabSz="685351" fontAlgn="base">
                <a:spcBef>
                  <a:spcPct val="0"/>
                </a:spcBef>
                <a:spcAft>
                  <a:spcPct val="0"/>
                </a:spcAft>
                <a:defRPr/>
              </a:pPr>
              <a:r>
                <a:rPr lang="en-US" sz="1350" spc="-37" dirty="0">
                  <a:solidFill>
                    <a:srgbClr val="404040"/>
                  </a:solidFill>
                  <a:latin typeface="Segoe UI"/>
                  <a:ea typeface="Segoe UI" pitchFamily="34" charset="0"/>
                  <a:cs typeface="Segoe UI" pitchFamily="34" charset="0"/>
                </a:rPr>
                <a:t>Compute</a:t>
              </a:r>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0268" y="3917569"/>
              <a:ext cx="780290" cy="780290"/>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3492" y="3917569"/>
              <a:ext cx="780290" cy="780290"/>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0547" y="3917569"/>
              <a:ext cx="780290" cy="780290"/>
            </a:xfrm>
            <a:prstGeom prst="rect">
              <a:avLst/>
            </a:prstGeom>
          </p:spPr>
        </p:pic>
      </p:grpSp>
      <p:cxnSp>
        <p:nvCxnSpPr>
          <p:cNvPr id="28" name="Straight Arrow Connector 27"/>
          <p:cNvCxnSpPr>
            <a:endCxn id="13" idx="0"/>
          </p:cNvCxnSpPr>
          <p:nvPr/>
        </p:nvCxnSpPr>
        <p:spPr>
          <a:xfrm>
            <a:off x="7386785" y="1683729"/>
            <a:ext cx="1078452" cy="3158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128121" y="1699561"/>
            <a:ext cx="5209" cy="3432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5784928" y="2727187"/>
            <a:ext cx="2689274" cy="971991"/>
            <a:chOff x="4846637" y="2963862"/>
            <a:chExt cx="2743200" cy="991481"/>
          </a:xfrm>
        </p:grpSpPr>
        <p:cxnSp>
          <p:nvCxnSpPr>
            <p:cNvPr id="35" name="Straight Arrow Connector 34"/>
            <p:cNvCxnSpPr/>
            <p:nvPr/>
          </p:nvCxnSpPr>
          <p:spPr>
            <a:xfrm>
              <a:off x="61736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8466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5898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53" name="Curved Connector 52"/>
          <p:cNvCxnSpPr/>
          <p:nvPr/>
        </p:nvCxnSpPr>
        <p:spPr>
          <a:xfrm rot="16200000" flipH="1">
            <a:off x="5514482" y="4814277"/>
            <a:ext cx="1176104" cy="401744"/>
          </a:xfrm>
          <a:prstGeom prst="curvedConnector3">
            <a:avLst>
              <a:gd name="adj1" fmla="val 50000"/>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54" name="Curved Connector 53"/>
          <p:cNvCxnSpPr/>
          <p:nvPr/>
        </p:nvCxnSpPr>
        <p:spPr>
          <a:xfrm rot="5400000" flipH="1" flipV="1">
            <a:off x="5799777" y="4725374"/>
            <a:ext cx="1558579" cy="197074"/>
          </a:xfrm>
          <a:prstGeom prst="curvedConnector2">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55" name="Curved Connector 54"/>
          <p:cNvCxnSpPr>
            <a:stCxn id="5" idx="1"/>
            <a:endCxn id="7" idx="1"/>
          </p:cNvCxnSpPr>
          <p:nvPr/>
        </p:nvCxnSpPr>
        <p:spPr>
          <a:xfrm rot="10800000" flipV="1">
            <a:off x="4968722" y="2382016"/>
            <a:ext cx="450287" cy="3582498"/>
          </a:xfrm>
          <a:prstGeom prst="curvedConnector3">
            <a:avLst>
              <a:gd name="adj1" fmla="val 268972"/>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p:cNvCxnSpPr>
            <a:stCxn id="7" idx="0"/>
          </p:cNvCxnSpPr>
          <p:nvPr/>
        </p:nvCxnSpPr>
        <p:spPr>
          <a:xfrm rot="5400000" flipH="1" flipV="1">
            <a:off x="4911112" y="4827621"/>
            <a:ext cx="1194504" cy="314334"/>
          </a:xfrm>
          <a:prstGeom prst="curvedConnector3">
            <a:avLst>
              <a:gd name="adj1" fmla="val 49999"/>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76" name="Picture 75"/>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410443" y="5603201"/>
            <a:ext cx="764951" cy="764951"/>
          </a:xfrm>
          <a:prstGeom prst="rect">
            <a:avLst/>
          </a:prstGeom>
        </p:spPr>
      </p:pic>
      <p:pic>
        <p:nvPicPr>
          <p:cNvPr id="77" name="Picture 76"/>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315833" y="5603201"/>
            <a:ext cx="764951" cy="764951"/>
          </a:xfrm>
          <a:prstGeom prst="rect">
            <a:avLst/>
          </a:prstGeom>
        </p:spPr>
      </p:pic>
      <p:pic>
        <p:nvPicPr>
          <p:cNvPr id="78" name="Picture 77"/>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183169" y="5596768"/>
            <a:ext cx="764951" cy="764951"/>
          </a:xfrm>
          <a:prstGeom prst="rect">
            <a:avLst/>
          </a:prstGeom>
        </p:spPr>
      </p:pic>
      <p:cxnSp>
        <p:nvCxnSpPr>
          <p:cNvPr id="79" name="Straight Arrow Connector 78"/>
          <p:cNvCxnSpPr/>
          <p:nvPr/>
        </p:nvCxnSpPr>
        <p:spPr>
          <a:xfrm>
            <a:off x="6151498" y="4337916"/>
            <a:ext cx="1428715" cy="1265285"/>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7175677" y="4391621"/>
            <a:ext cx="1330608" cy="1205147"/>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9071819" y="4571940"/>
            <a:ext cx="1419339" cy="858886"/>
            <a:chOff x="8439044" y="4841586"/>
            <a:chExt cx="1447800" cy="876108"/>
          </a:xfrm>
        </p:grpSpPr>
        <p:sp>
          <p:nvSpPr>
            <p:cNvPr id="97" name="Rectangle 96"/>
            <p:cNvSpPr/>
            <p:nvPr/>
          </p:nvSpPr>
          <p:spPr bwMode="auto">
            <a:xfrm>
              <a:off x="8439044" y="4841586"/>
              <a:ext cx="1447800"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351" fontAlgn="base">
                <a:spcBef>
                  <a:spcPct val="0"/>
                </a:spcBef>
                <a:spcAft>
                  <a:spcPct val="0"/>
                </a:spcAft>
                <a:defRPr/>
              </a:pPr>
              <a:r>
                <a:rPr lang="en-US" sz="1350" spc="-37" dirty="0">
                  <a:solidFill>
                    <a:srgbClr val="404040"/>
                  </a:solidFill>
                  <a:latin typeface="Segoe UI"/>
                  <a:ea typeface="Segoe UI" pitchFamily="34" charset="0"/>
                  <a:cs typeface="Segoe UI" pitchFamily="34" charset="0"/>
                </a:rPr>
                <a:t>Cache</a:t>
              </a:r>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30353" y="4889495"/>
              <a:ext cx="780290" cy="780290"/>
            </a:xfrm>
            <a:prstGeom prst="rect">
              <a:avLst/>
            </a:prstGeom>
          </p:spPr>
        </p:pic>
      </p:grpSp>
      <p:sp>
        <p:nvSpPr>
          <p:cNvPr id="118" name="Content Placeholder 6"/>
          <p:cNvSpPr txBox="1">
            <a:spLocks/>
          </p:cNvSpPr>
          <p:nvPr/>
        </p:nvSpPr>
        <p:spPr>
          <a:xfrm>
            <a:off x="1016259" y="1723481"/>
            <a:ext cx="3161870" cy="475333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4367">
              <a:defRPr/>
            </a:pPr>
            <a:r>
              <a:rPr lang="en-US" sz="1765" dirty="0">
                <a:solidFill>
                  <a:srgbClr val="FFFFFF"/>
                </a:solidFill>
                <a:latin typeface="Segoe UI"/>
              </a:rPr>
              <a:t>Scale stateless services backed by partitioned storage</a:t>
            </a:r>
          </a:p>
          <a:p>
            <a:pPr marL="336145" indent="-336145" defTabSz="914367">
              <a:defRPr/>
            </a:pPr>
            <a:endParaRPr lang="en-US" sz="1765" dirty="0">
              <a:solidFill>
                <a:srgbClr val="FFFFFF"/>
              </a:solidFill>
              <a:latin typeface="Segoe UI"/>
            </a:endParaRPr>
          </a:p>
          <a:p>
            <a:pPr marL="336145" indent="-336145" defTabSz="914367">
              <a:defRPr/>
            </a:pPr>
            <a:r>
              <a:rPr lang="en-US" sz="1765" dirty="0">
                <a:solidFill>
                  <a:srgbClr val="FFFFFF"/>
                </a:solidFill>
                <a:latin typeface="Segoe UI"/>
              </a:rPr>
              <a:t>Increase reliability and ordering with queues</a:t>
            </a:r>
          </a:p>
          <a:p>
            <a:pPr marL="336145" indent="-336145" defTabSz="914367">
              <a:defRPr/>
            </a:pPr>
            <a:endParaRPr lang="en-US" sz="1765" dirty="0">
              <a:solidFill>
                <a:srgbClr val="FFFFFF"/>
              </a:solidFill>
              <a:latin typeface="Segoe UI"/>
            </a:endParaRPr>
          </a:p>
          <a:p>
            <a:pPr marL="336145" indent="-336145" defTabSz="914367">
              <a:defRPr/>
            </a:pPr>
            <a:r>
              <a:rPr lang="en-US" sz="1765" dirty="0">
                <a:solidFill>
                  <a:srgbClr val="FFFFFF"/>
                </a:solidFill>
                <a:latin typeface="Segoe UI"/>
              </a:rPr>
              <a:t>Reduce read latency with caches</a:t>
            </a:r>
          </a:p>
          <a:p>
            <a:pPr marL="336145" indent="-336145" defTabSz="914367">
              <a:defRPr/>
            </a:pPr>
            <a:endParaRPr lang="en-US" sz="1765" dirty="0">
              <a:solidFill>
                <a:srgbClr val="FFFFFF"/>
              </a:solidFill>
              <a:latin typeface="Segoe UI"/>
            </a:endParaRPr>
          </a:p>
          <a:p>
            <a:pPr marL="336145" indent="-336145" defTabSz="914367">
              <a:defRPr/>
            </a:pPr>
            <a:r>
              <a:rPr lang="en-US" sz="1765" dirty="0">
                <a:solidFill>
                  <a:srgbClr val="FFFFFF"/>
                </a:solidFill>
                <a:latin typeface="Segoe UI"/>
              </a:rPr>
              <a:t>Manage your own transactions for state consistency</a:t>
            </a:r>
          </a:p>
          <a:p>
            <a:pPr marL="336145" indent="-336145" defTabSz="914367">
              <a:defRPr/>
            </a:pPr>
            <a:endParaRPr lang="en-US" sz="1765" dirty="0">
              <a:solidFill>
                <a:srgbClr val="FFFFFF"/>
              </a:solidFill>
              <a:latin typeface="Segoe UI"/>
            </a:endParaRPr>
          </a:p>
          <a:p>
            <a:pPr marL="336145" indent="-336145" defTabSz="914367">
              <a:defRPr/>
            </a:pPr>
            <a:r>
              <a:rPr lang="en-US" sz="1765" dirty="0">
                <a:solidFill>
                  <a:srgbClr val="FFFFFF"/>
                </a:solidFill>
                <a:latin typeface="Segoe UI"/>
              </a:rPr>
              <a:t>More moving parts each managed differently</a:t>
            </a:r>
          </a:p>
        </p:txBody>
      </p:sp>
      <p:cxnSp>
        <p:nvCxnSpPr>
          <p:cNvPr id="48" name="Straight Arrow Connector 47"/>
          <p:cNvCxnSpPr/>
          <p:nvPr/>
        </p:nvCxnSpPr>
        <p:spPr>
          <a:xfrm>
            <a:off x="8250689" y="4387535"/>
            <a:ext cx="1257852" cy="118336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723004" y="1540102"/>
            <a:ext cx="857210" cy="248380"/>
          </a:xfrm>
          <a:prstGeom prst="rect">
            <a:avLst/>
          </a:prstGeom>
          <a:noFill/>
          <a:ln>
            <a:noFill/>
          </a:ln>
        </p:spPr>
        <p:txBody>
          <a:bodyPr wrap="none" lIns="0" tIns="26893" rIns="0" bIns="0" rtlCol="0">
            <a:noAutofit/>
          </a:bodyPr>
          <a:lstStyle/>
          <a:p>
            <a:pPr algn="ctr" defTabSz="914367">
              <a:lnSpc>
                <a:spcPts val="784"/>
              </a:lnSpc>
              <a:defRPr/>
            </a:pPr>
            <a:r>
              <a:rPr lang="en-US" sz="980" dirty="0">
                <a:solidFill>
                  <a:srgbClr val="FFFFFF"/>
                </a:solidFill>
                <a:latin typeface="Segoe UI"/>
                <a:ea typeface="Arial Unicode MS" panose="020B0604020202020204" pitchFamily="34" charset="-128"/>
                <a:cs typeface="Segoe UI" panose="020B0502040204020203" pitchFamily="34" charset="0"/>
              </a:rPr>
              <a:t>Load Balancer</a:t>
            </a:r>
          </a:p>
        </p:txBody>
      </p:sp>
    </p:spTree>
    <p:custDataLst>
      <p:tags r:id="rId1"/>
    </p:custDataLst>
    <p:extLst>
      <p:ext uri="{BB962C8B-B14F-4D97-AF65-F5344CB8AC3E}">
        <p14:creationId xmlns:p14="http://schemas.microsoft.com/office/powerpoint/2010/main" val="1305637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8">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8">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4211269" y="3593524"/>
            <a:ext cx="5739316" cy="99314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351" fontAlgn="base">
              <a:spcBef>
                <a:spcPct val="0"/>
              </a:spcBef>
              <a:spcAft>
                <a:spcPct val="0"/>
              </a:spcAft>
              <a:defRPr/>
            </a:pPr>
            <a:r>
              <a:rPr lang="en-US" sz="1350" spc="-37" dirty="0">
                <a:solidFill>
                  <a:srgbClr val="404040"/>
                </a:solidFill>
                <a:latin typeface="Segoe UI"/>
                <a:ea typeface="Segoe UI" pitchFamily="34" charset="0"/>
                <a:cs typeface="Segoe UI" pitchFamily="34" charset="0"/>
              </a:rPr>
              <a:t>Stateful</a:t>
            </a:r>
          </a:p>
          <a:p>
            <a:pPr defTabSz="685351" fontAlgn="base">
              <a:spcBef>
                <a:spcPct val="0"/>
              </a:spcBef>
              <a:spcAft>
                <a:spcPct val="0"/>
              </a:spcAft>
              <a:defRPr/>
            </a:pPr>
            <a:r>
              <a:rPr lang="en-US" sz="1350" spc="-37" dirty="0">
                <a:solidFill>
                  <a:srgbClr val="404040"/>
                </a:solidFill>
                <a:latin typeface="Segoe UI"/>
                <a:ea typeface="Segoe UI" pitchFamily="34" charset="0"/>
                <a:cs typeface="Segoe UI" pitchFamily="34" charset="0"/>
              </a:rPr>
              <a:t>Middle-tier</a:t>
            </a:r>
          </a:p>
          <a:p>
            <a:pPr defTabSz="685351" fontAlgn="base">
              <a:spcBef>
                <a:spcPct val="0"/>
              </a:spcBef>
              <a:spcAft>
                <a:spcPct val="0"/>
              </a:spcAft>
              <a:defRPr/>
            </a:pPr>
            <a:r>
              <a:rPr lang="en-US" sz="1350" spc="-37" dirty="0">
                <a:solidFill>
                  <a:srgbClr val="404040"/>
                </a:solidFill>
                <a:latin typeface="Segoe UI"/>
                <a:ea typeface="Segoe UI" pitchFamily="34" charset="0"/>
                <a:cs typeface="Segoe UI" pitchFamily="34" charset="0"/>
              </a:rPr>
              <a:t>Compute</a:t>
            </a:r>
          </a:p>
        </p:txBody>
      </p:sp>
      <p:sp>
        <p:nvSpPr>
          <p:cNvPr id="3" name="Title 2"/>
          <p:cNvSpPr>
            <a:spLocks noGrp="1"/>
          </p:cNvSpPr>
          <p:nvPr>
            <p:ph type="title"/>
          </p:nvPr>
        </p:nvSpPr>
        <p:spPr>
          <a:xfrm>
            <a:off x="269241" y="142110"/>
            <a:ext cx="11655840" cy="899537"/>
          </a:xfrm>
        </p:spPr>
        <p:txBody>
          <a:bodyPr/>
          <a:lstStyle/>
          <a:p>
            <a:r>
              <a:rPr lang="en-US" dirty="0">
                <a:solidFill>
                  <a:schemeClr val="tx1"/>
                </a:solidFill>
              </a:rPr>
              <a:t>Stateful Services Pattern</a:t>
            </a:r>
            <a:br>
              <a:rPr lang="en-US" dirty="0">
                <a:solidFill>
                  <a:schemeClr val="tx1"/>
                </a:solidFill>
              </a:rPr>
            </a:br>
            <a:r>
              <a:rPr lang="en-US" sz="3137" dirty="0">
                <a:solidFill>
                  <a:schemeClr val="tx1"/>
                </a:solidFill>
              </a:rPr>
              <a:t>Simplify design, reduce latency</a:t>
            </a:r>
          </a:p>
        </p:txBody>
      </p:sp>
      <p:grpSp>
        <p:nvGrpSpPr>
          <p:cNvPr id="8" name="Group 7"/>
          <p:cNvGrpSpPr/>
          <p:nvPr/>
        </p:nvGrpSpPr>
        <p:grpSpPr>
          <a:xfrm>
            <a:off x="4211269" y="1940602"/>
            <a:ext cx="5739316" cy="858886"/>
            <a:chOff x="3246437" y="2183594"/>
            <a:chExt cx="5854401" cy="876108"/>
          </a:xfrm>
        </p:grpSpPr>
        <p:sp>
          <p:nvSpPr>
            <p:cNvPr id="11" name="Rectangle 10"/>
            <p:cNvSpPr/>
            <p:nvPr/>
          </p:nvSpPr>
          <p:spPr bwMode="auto">
            <a:xfrm>
              <a:off x="3246437" y="218359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351" fontAlgn="base">
                <a:spcBef>
                  <a:spcPct val="0"/>
                </a:spcBef>
                <a:spcAft>
                  <a:spcPct val="0"/>
                </a:spcAft>
                <a:defRPr/>
              </a:pPr>
              <a:r>
                <a:rPr lang="en-US" sz="1350" spc="-37" dirty="0">
                  <a:solidFill>
                    <a:srgbClr val="404040"/>
                  </a:solidFill>
                  <a:latin typeface="Segoe UI"/>
                  <a:ea typeface="Segoe UI" pitchFamily="34" charset="0"/>
                  <a:cs typeface="Segoe UI" pitchFamily="34" charset="0"/>
                </a:rPr>
                <a:t>Front End</a:t>
              </a:r>
            </a:p>
            <a:p>
              <a:pPr defTabSz="685351" fontAlgn="base">
                <a:spcBef>
                  <a:spcPct val="0"/>
                </a:spcBef>
                <a:spcAft>
                  <a:spcPct val="0"/>
                </a:spcAft>
                <a:defRPr/>
              </a:pPr>
              <a:r>
                <a:rPr lang="en-US" sz="1350" spc="-37" dirty="0">
                  <a:solidFill>
                    <a:srgbClr val="404040"/>
                  </a:solidFill>
                  <a:latin typeface="Segoe UI"/>
                  <a:ea typeface="Segoe UI" pitchFamily="34" charset="0"/>
                  <a:cs typeface="Segoe UI" pitchFamily="34" charset="0"/>
                </a:rPr>
                <a:t>(Stateless</a:t>
              </a:r>
            </a:p>
            <a:p>
              <a:pPr defTabSz="685351" fontAlgn="base">
                <a:spcBef>
                  <a:spcPct val="0"/>
                </a:spcBef>
                <a:spcAft>
                  <a:spcPct val="0"/>
                </a:spcAft>
                <a:defRPr/>
              </a:pPr>
              <a:r>
                <a:rPr lang="en-US" sz="1350" spc="-37" dirty="0">
                  <a:solidFill>
                    <a:srgbClr val="404040"/>
                  </a:solidFill>
                  <a:latin typeface="Segoe UI"/>
                  <a:ea typeface="Segoe UI" pitchFamily="34" charset="0"/>
                  <a:cs typeface="Segoe UI" pitchFamily="34" charset="0"/>
                </a:rPr>
                <a:t>Web)</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3381" y="2221625"/>
              <a:ext cx="780290" cy="78029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5584" y="2221625"/>
              <a:ext cx="780290" cy="78029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0547" y="2221625"/>
              <a:ext cx="780290" cy="780290"/>
            </a:xfrm>
            <a:prstGeom prst="rect">
              <a:avLst/>
            </a:prstGeom>
          </p:spPr>
        </p:pic>
      </p:grpSp>
      <p:cxnSp>
        <p:nvCxnSpPr>
          <p:cNvPr id="14" name="Straight Arrow Connector 13"/>
          <p:cNvCxnSpPr>
            <a:endCxn id="5" idx="0"/>
          </p:cNvCxnSpPr>
          <p:nvPr/>
        </p:nvCxnSpPr>
        <p:spPr>
          <a:xfrm flipH="1">
            <a:off x="5796569" y="1662074"/>
            <a:ext cx="1202825" cy="3158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3" idx="0"/>
          </p:cNvCxnSpPr>
          <p:nvPr/>
        </p:nvCxnSpPr>
        <p:spPr>
          <a:xfrm>
            <a:off x="7381870" y="1662074"/>
            <a:ext cx="1078452" cy="3158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123206" y="1677906"/>
            <a:ext cx="5209" cy="34321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780012" y="2705532"/>
            <a:ext cx="2689274" cy="971991"/>
            <a:chOff x="4846637" y="2963862"/>
            <a:chExt cx="2743200" cy="991481"/>
          </a:xfrm>
        </p:grpSpPr>
        <p:cxnSp>
          <p:nvCxnSpPr>
            <p:cNvPr id="35" name="Straight Arrow Connector 34"/>
            <p:cNvCxnSpPr/>
            <p:nvPr/>
          </p:nvCxnSpPr>
          <p:spPr>
            <a:xfrm>
              <a:off x="6173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846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5898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Right Arrow 40"/>
          <p:cNvSpPr/>
          <p:nvPr/>
        </p:nvSpPr>
        <p:spPr>
          <a:xfrm rot="5400000">
            <a:off x="6818646" y="4659920"/>
            <a:ext cx="524560" cy="53014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36">
              <a:defRPr/>
            </a:pPr>
            <a:endParaRPr lang="en-US" sz="1350">
              <a:solidFill>
                <a:srgbClr val="FFFFFF"/>
              </a:solidFill>
              <a:latin typeface="Segoe UI"/>
            </a:endParaRPr>
          </a:p>
        </p:txBody>
      </p:sp>
      <p:sp>
        <p:nvSpPr>
          <p:cNvPr id="44" name="Content Placeholder 6"/>
          <p:cNvSpPr txBox="1">
            <a:spLocks/>
          </p:cNvSpPr>
          <p:nvPr/>
        </p:nvSpPr>
        <p:spPr>
          <a:xfrm>
            <a:off x="866855" y="1667940"/>
            <a:ext cx="3161870" cy="461106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4367">
              <a:defRPr/>
            </a:pPr>
            <a:endParaRPr lang="en-US" sz="1765" dirty="0">
              <a:solidFill>
                <a:srgbClr val="FFFFFF"/>
              </a:solidFill>
              <a:latin typeface="Segoe UI"/>
            </a:endParaRPr>
          </a:p>
          <a:p>
            <a:pPr marL="336145" indent="-336145" defTabSz="914367">
              <a:defRPr/>
            </a:pPr>
            <a:r>
              <a:rPr lang="en-US" sz="1765" dirty="0">
                <a:solidFill>
                  <a:srgbClr val="FFFFFF"/>
                </a:solidFill>
                <a:latin typeface="Segoe UI"/>
              </a:rPr>
              <a:t>Application state lives in the compute tier</a:t>
            </a:r>
          </a:p>
          <a:p>
            <a:pPr marL="336145" indent="-336145" defTabSz="914367">
              <a:defRPr/>
            </a:pPr>
            <a:endParaRPr lang="en-US" sz="1765" dirty="0">
              <a:solidFill>
                <a:srgbClr val="FFFFFF"/>
              </a:solidFill>
              <a:latin typeface="Segoe UI"/>
            </a:endParaRPr>
          </a:p>
          <a:p>
            <a:pPr marL="336145" indent="-336145" defTabSz="914367">
              <a:defRPr/>
            </a:pPr>
            <a:r>
              <a:rPr lang="en-US" sz="1765" dirty="0">
                <a:solidFill>
                  <a:srgbClr val="FFFFFF"/>
                </a:solidFill>
                <a:latin typeface="Segoe UI"/>
              </a:rPr>
              <a:t>Low Latency reads and writes</a:t>
            </a:r>
          </a:p>
          <a:p>
            <a:pPr marL="336145" indent="-336145" defTabSz="914367">
              <a:defRPr/>
            </a:pPr>
            <a:endParaRPr lang="en-US" sz="1765" dirty="0">
              <a:solidFill>
                <a:srgbClr val="FFFFFF"/>
              </a:solidFill>
              <a:latin typeface="Segoe UI"/>
            </a:endParaRPr>
          </a:p>
          <a:p>
            <a:pPr marL="336145" indent="-336145" defTabSz="914367">
              <a:defRPr/>
            </a:pPr>
            <a:r>
              <a:rPr lang="en-US" sz="1765" dirty="0">
                <a:solidFill>
                  <a:srgbClr val="FFFFFF"/>
                </a:solidFill>
                <a:latin typeface="Segoe UI"/>
              </a:rPr>
              <a:t>Partitions are first class at the service layer for scale-out</a:t>
            </a:r>
          </a:p>
          <a:p>
            <a:pPr marL="336145" indent="-336145" defTabSz="914367">
              <a:defRPr/>
            </a:pPr>
            <a:endParaRPr lang="en-US" sz="1765" dirty="0">
              <a:solidFill>
                <a:srgbClr val="FFFFFF"/>
              </a:solidFill>
              <a:latin typeface="Segoe UI"/>
            </a:endParaRPr>
          </a:p>
          <a:p>
            <a:pPr marL="336145" indent="-336145" defTabSz="914367">
              <a:defRPr/>
            </a:pPr>
            <a:r>
              <a:rPr lang="en-US" sz="1765" dirty="0">
                <a:solidFill>
                  <a:srgbClr val="FFFFFF"/>
                </a:solidFill>
                <a:latin typeface="Segoe UI"/>
              </a:rPr>
              <a:t>Built in transactions</a:t>
            </a:r>
          </a:p>
          <a:p>
            <a:pPr marL="0" indent="0" defTabSz="914367">
              <a:buNone/>
              <a:defRPr/>
            </a:pPr>
            <a:endParaRPr lang="en-US" sz="1765" dirty="0">
              <a:solidFill>
                <a:srgbClr val="FFFFFF"/>
              </a:solidFill>
              <a:latin typeface="Segoe UI"/>
            </a:endParaRPr>
          </a:p>
          <a:p>
            <a:pPr marL="336145" indent="-336145" defTabSz="914367">
              <a:defRPr/>
            </a:pPr>
            <a:r>
              <a:rPr lang="en-US" sz="1765" dirty="0">
                <a:solidFill>
                  <a:srgbClr val="FFFFFF"/>
                </a:solidFill>
                <a:latin typeface="Segoe UI"/>
              </a:rPr>
              <a:t>Fewer moving parts</a:t>
            </a:r>
          </a:p>
          <a:p>
            <a:pPr marL="336145" indent="-336145" defTabSz="914367">
              <a:defRPr/>
            </a:pPr>
            <a:endParaRPr lang="en-US" sz="1765" dirty="0">
              <a:solidFill>
                <a:srgbClr val="FFFFFF"/>
              </a:solidFill>
              <a:latin typeface="Segoe UI"/>
            </a:endParaRPr>
          </a:p>
          <a:p>
            <a:pPr marL="336145" indent="-336145" defTabSz="914367">
              <a:defRPr/>
            </a:pPr>
            <a:r>
              <a:rPr lang="en-US" sz="1765" dirty="0">
                <a:solidFill>
                  <a:srgbClr val="FFFFFF"/>
                </a:solidFill>
                <a:latin typeface="Segoe UI"/>
              </a:rPr>
              <a:t>External stores for exhaust and offline analytics </a:t>
            </a:r>
          </a:p>
          <a:p>
            <a:pPr marL="336145" indent="-336145" defTabSz="914367">
              <a:defRPr/>
            </a:pPr>
            <a:endParaRPr lang="en-US" sz="1765" dirty="0">
              <a:solidFill>
                <a:srgbClr val="FFFFFF"/>
              </a:solidFill>
              <a:latin typeface="Segoe UI"/>
            </a:endParaRPr>
          </a:p>
          <a:p>
            <a:pPr marL="0" indent="0" defTabSz="914367">
              <a:buNone/>
              <a:defRPr/>
            </a:pPr>
            <a:endParaRPr lang="en-US" sz="1765" dirty="0">
              <a:solidFill>
                <a:srgbClr val="FFFFFF"/>
              </a:solidFill>
              <a:latin typeface="Segoe UI"/>
            </a:endParaRPr>
          </a:p>
        </p:txBody>
      </p:sp>
      <p:sp>
        <p:nvSpPr>
          <p:cNvPr id="42" name="TextBox 41"/>
          <p:cNvSpPr txBox="1"/>
          <p:nvPr/>
        </p:nvSpPr>
        <p:spPr>
          <a:xfrm>
            <a:off x="6718088" y="1518447"/>
            <a:ext cx="857210" cy="248380"/>
          </a:xfrm>
          <a:prstGeom prst="rect">
            <a:avLst/>
          </a:prstGeom>
          <a:noFill/>
          <a:ln>
            <a:noFill/>
          </a:ln>
        </p:spPr>
        <p:txBody>
          <a:bodyPr wrap="none" lIns="0" tIns="26893" rIns="0" bIns="0" rtlCol="0">
            <a:noAutofit/>
          </a:bodyPr>
          <a:lstStyle/>
          <a:p>
            <a:pPr algn="ctr" defTabSz="914367">
              <a:lnSpc>
                <a:spcPts val="784"/>
              </a:lnSpc>
              <a:defRPr/>
            </a:pPr>
            <a:r>
              <a:rPr lang="en-US" sz="980" dirty="0">
                <a:solidFill>
                  <a:srgbClr val="FFFFFF"/>
                </a:solidFill>
                <a:latin typeface="Segoe UI"/>
                <a:ea typeface="Arial Unicode MS" panose="020B0604020202020204" pitchFamily="34" charset="-128"/>
                <a:cs typeface="Segoe UI" panose="020B0502040204020203" pitchFamily="34" charset="0"/>
              </a:rPr>
              <a:t>Load Balancer</a:t>
            </a:r>
          </a:p>
        </p:txBody>
      </p:sp>
      <p:pic>
        <p:nvPicPr>
          <p:cNvPr id="16" name="Picture 15"/>
          <p:cNvPicPr>
            <a:picLocks noChangeAspect="1"/>
          </p:cNvPicPr>
          <p:nvPr/>
        </p:nvPicPr>
        <p:blipFill>
          <a:blip r:embed="rId5"/>
          <a:stretch>
            <a:fillRect/>
          </a:stretch>
        </p:blipFill>
        <p:spPr>
          <a:xfrm>
            <a:off x="5304022" y="3675296"/>
            <a:ext cx="866268" cy="701264"/>
          </a:xfrm>
          <a:prstGeom prst="rect">
            <a:avLst/>
          </a:prstGeom>
        </p:spPr>
      </p:pic>
      <p:pic>
        <p:nvPicPr>
          <p:cNvPr id="43" name="Picture 42"/>
          <p:cNvPicPr>
            <a:picLocks noChangeAspect="1"/>
          </p:cNvPicPr>
          <p:nvPr/>
        </p:nvPicPr>
        <p:blipFill>
          <a:blip r:embed="rId5"/>
          <a:stretch>
            <a:fillRect/>
          </a:stretch>
        </p:blipFill>
        <p:spPr>
          <a:xfrm>
            <a:off x="5438711" y="3751150"/>
            <a:ext cx="866268" cy="701264"/>
          </a:xfrm>
          <a:prstGeom prst="rect">
            <a:avLst/>
          </a:prstGeom>
        </p:spPr>
      </p:pic>
      <p:pic>
        <p:nvPicPr>
          <p:cNvPr id="45" name="Picture 44"/>
          <p:cNvPicPr>
            <a:picLocks noChangeAspect="1"/>
          </p:cNvPicPr>
          <p:nvPr/>
        </p:nvPicPr>
        <p:blipFill>
          <a:blip r:embed="rId5"/>
          <a:stretch>
            <a:fillRect/>
          </a:stretch>
        </p:blipFill>
        <p:spPr>
          <a:xfrm>
            <a:off x="5573400" y="3824778"/>
            <a:ext cx="866268" cy="701264"/>
          </a:xfrm>
          <a:prstGeom prst="rect">
            <a:avLst/>
          </a:prstGeom>
        </p:spPr>
      </p:pic>
      <p:pic>
        <p:nvPicPr>
          <p:cNvPr id="46" name="Picture 45"/>
          <p:cNvPicPr>
            <a:picLocks noChangeAspect="1"/>
          </p:cNvPicPr>
          <p:nvPr/>
        </p:nvPicPr>
        <p:blipFill>
          <a:blip r:embed="rId5"/>
          <a:stretch>
            <a:fillRect/>
          </a:stretch>
        </p:blipFill>
        <p:spPr>
          <a:xfrm>
            <a:off x="6643486" y="3676659"/>
            <a:ext cx="866268" cy="701264"/>
          </a:xfrm>
          <a:prstGeom prst="rect">
            <a:avLst/>
          </a:prstGeom>
        </p:spPr>
      </p:pic>
      <p:pic>
        <p:nvPicPr>
          <p:cNvPr id="47" name="Picture 46"/>
          <p:cNvPicPr>
            <a:picLocks noChangeAspect="1"/>
          </p:cNvPicPr>
          <p:nvPr/>
        </p:nvPicPr>
        <p:blipFill>
          <a:blip r:embed="rId5"/>
          <a:stretch>
            <a:fillRect/>
          </a:stretch>
        </p:blipFill>
        <p:spPr>
          <a:xfrm>
            <a:off x="6778175" y="3752513"/>
            <a:ext cx="866268" cy="701264"/>
          </a:xfrm>
          <a:prstGeom prst="rect">
            <a:avLst/>
          </a:prstGeom>
        </p:spPr>
      </p:pic>
      <p:pic>
        <p:nvPicPr>
          <p:cNvPr id="48" name="Picture 47"/>
          <p:cNvPicPr>
            <a:picLocks noChangeAspect="1"/>
          </p:cNvPicPr>
          <p:nvPr/>
        </p:nvPicPr>
        <p:blipFill>
          <a:blip r:embed="rId5"/>
          <a:stretch>
            <a:fillRect/>
          </a:stretch>
        </p:blipFill>
        <p:spPr>
          <a:xfrm>
            <a:off x="6912864" y="3826141"/>
            <a:ext cx="866268" cy="701264"/>
          </a:xfrm>
          <a:prstGeom prst="rect">
            <a:avLst/>
          </a:prstGeom>
        </p:spPr>
      </p:pic>
      <p:pic>
        <p:nvPicPr>
          <p:cNvPr id="49" name="Picture 48"/>
          <p:cNvPicPr>
            <a:picLocks noChangeAspect="1"/>
          </p:cNvPicPr>
          <p:nvPr/>
        </p:nvPicPr>
        <p:blipFill>
          <a:blip r:embed="rId5"/>
          <a:stretch>
            <a:fillRect/>
          </a:stretch>
        </p:blipFill>
        <p:spPr>
          <a:xfrm>
            <a:off x="7982949" y="3676659"/>
            <a:ext cx="866268" cy="701264"/>
          </a:xfrm>
          <a:prstGeom prst="rect">
            <a:avLst/>
          </a:prstGeom>
        </p:spPr>
      </p:pic>
      <p:pic>
        <p:nvPicPr>
          <p:cNvPr id="50" name="Picture 49"/>
          <p:cNvPicPr>
            <a:picLocks noChangeAspect="1"/>
          </p:cNvPicPr>
          <p:nvPr/>
        </p:nvPicPr>
        <p:blipFill>
          <a:blip r:embed="rId5"/>
          <a:stretch>
            <a:fillRect/>
          </a:stretch>
        </p:blipFill>
        <p:spPr>
          <a:xfrm>
            <a:off x="8117639" y="3752513"/>
            <a:ext cx="866268" cy="701264"/>
          </a:xfrm>
          <a:prstGeom prst="rect">
            <a:avLst/>
          </a:prstGeom>
        </p:spPr>
      </p:pic>
      <p:pic>
        <p:nvPicPr>
          <p:cNvPr id="51" name="Picture 50"/>
          <p:cNvPicPr>
            <a:picLocks noChangeAspect="1"/>
          </p:cNvPicPr>
          <p:nvPr/>
        </p:nvPicPr>
        <p:blipFill>
          <a:blip r:embed="rId5"/>
          <a:stretch>
            <a:fillRect/>
          </a:stretch>
        </p:blipFill>
        <p:spPr>
          <a:xfrm>
            <a:off x="8252328" y="3826141"/>
            <a:ext cx="866268" cy="701264"/>
          </a:xfrm>
          <a:prstGeom prst="rect">
            <a:avLst/>
          </a:prstGeom>
        </p:spPr>
      </p:pic>
      <p:sp>
        <p:nvSpPr>
          <p:cNvPr id="56" name="Rectangle 55"/>
          <p:cNvSpPr/>
          <p:nvPr/>
        </p:nvSpPr>
        <p:spPr bwMode="auto">
          <a:xfrm>
            <a:off x="4211269" y="5263313"/>
            <a:ext cx="5739316" cy="944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4" tIns="34283" rIns="34283" bIns="68564" numCol="1" spcCol="0" rtlCol="0" fromWordArt="0" anchor="ctr" anchorCtr="0" forceAA="0" compatLnSpc="1">
            <a:prstTxWarp prst="textNoShape">
              <a:avLst/>
            </a:prstTxWarp>
            <a:noAutofit/>
          </a:bodyPr>
          <a:lstStyle/>
          <a:p>
            <a:pPr defTabSz="685351" fontAlgn="base">
              <a:spcBef>
                <a:spcPct val="0"/>
              </a:spcBef>
              <a:spcAft>
                <a:spcPct val="0"/>
              </a:spcAft>
              <a:defRPr/>
            </a:pPr>
            <a:r>
              <a:rPr lang="en-US" sz="1350" spc="-37" dirty="0">
                <a:solidFill>
                  <a:srgbClr val="404040"/>
                </a:solidFill>
                <a:latin typeface="Segoe UI"/>
                <a:ea typeface="Segoe UI" pitchFamily="34" charset="0"/>
                <a:cs typeface="Segoe UI" pitchFamily="34" charset="0"/>
              </a:rPr>
              <a:t>Cold Data Stores</a:t>
            </a:r>
          </a:p>
          <a:p>
            <a:pPr defTabSz="685351" fontAlgn="base">
              <a:spcBef>
                <a:spcPct val="0"/>
              </a:spcBef>
              <a:spcAft>
                <a:spcPct val="0"/>
              </a:spcAft>
              <a:defRPr/>
            </a:pPr>
            <a:r>
              <a:rPr lang="en-US" sz="1350" spc="-37" dirty="0">
                <a:solidFill>
                  <a:srgbClr val="404040"/>
                </a:solidFill>
                <a:latin typeface="Segoe UI"/>
                <a:ea typeface="Segoe UI" pitchFamily="34" charset="0"/>
                <a:cs typeface="Segoe UI" pitchFamily="34" charset="0"/>
              </a:rPr>
              <a:t>For Exhaust</a:t>
            </a:r>
          </a:p>
          <a:p>
            <a:pPr defTabSz="685351" fontAlgn="base">
              <a:spcBef>
                <a:spcPct val="0"/>
              </a:spcBef>
              <a:spcAft>
                <a:spcPct val="0"/>
              </a:spcAft>
              <a:defRPr/>
            </a:pPr>
            <a:r>
              <a:rPr lang="en-US" sz="1350" spc="-37" dirty="0">
                <a:solidFill>
                  <a:srgbClr val="404040"/>
                </a:solidFill>
                <a:latin typeface="Segoe UI"/>
                <a:ea typeface="Segoe UI" pitchFamily="34" charset="0"/>
                <a:cs typeface="Segoe UI" pitchFamily="34" charset="0"/>
              </a:rPr>
              <a:t>(Optional)</a:t>
            </a:r>
          </a:p>
        </p:txBody>
      </p:sp>
      <p:pic>
        <p:nvPicPr>
          <p:cNvPr id="57" name="Picture 56"/>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871716" y="5396928"/>
            <a:ext cx="542341" cy="542341"/>
          </a:xfrm>
          <a:prstGeom prst="rect">
            <a:avLst/>
          </a:prstGeom>
        </p:spPr>
      </p:pic>
      <p:pic>
        <p:nvPicPr>
          <p:cNvPr id="58" name="Picture 57"/>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777106" y="5396928"/>
            <a:ext cx="542341" cy="542341"/>
          </a:xfrm>
          <a:prstGeom prst="rect">
            <a:avLst/>
          </a:prstGeom>
        </p:spPr>
      </p:pic>
      <p:pic>
        <p:nvPicPr>
          <p:cNvPr id="59" name="Picture 58"/>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644442" y="5390495"/>
            <a:ext cx="542341" cy="542341"/>
          </a:xfrm>
          <a:prstGeom prst="rect">
            <a:avLst/>
          </a:prstGeom>
        </p:spPr>
      </p:pic>
      <p:pic>
        <p:nvPicPr>
          <p:cNvPr id="61" name="Picture 60"/>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6723004" y="818730"/>
            <a:ext cx="824159" cy="824159"/>
          </a:xfrm>
          <a:prstGeom prst="rect">
            <a:avLst/>
          </a:prstGeom>
        </p:spPr>
      </p:pic>
    </p:spTree>
    <p:custDataLst>
      <p:tags r:id="rId1"/>
    </p:custDataLst>
    <p:extLst>
      <p:ext uri="{BB962C8B-B14F-4D97-AF65-F5344CB8AC3E}">
        <p14:creationId xmlns:p14="http://schemas.microsoft.com/office/powerpoint/2010/main" val="575527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4">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1" grpId="0" animBg="1"/>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txBox="1">
            <a:spLocks/>
          </p:cNvSpPr>
          <p:nvPr/>
        </p:nvSpPr>
        <p:spPr>
          <a:xfrm>
            <a:off x="4676661" y="590321"/>
            <a:ext cx="6723186" cy="761961"/>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defTabSz="914367"/>
            <a:r>
              <a:rPr lang="en-US" sz="5882" spc="-69" dirty="0">
                <a:solidFill>
                  <a:srgbClr val="FFFFFF"/>
                </a:solidFill>
                <a:latin typeface="Segoe UI Light"/>
              </a:rPr>
              <a:t>Brian Swiger</a:t>
            </a:r>
          </a:p>
        </p:txBody>
      </p:sp>
      <p:sp>
        <p:nvSpPr>
          <p:cNvPr id="8" name="Text Placeholder 3"/>
          <p:cNvSpPr txBox="1">
            <a:spLocks/>
          </p:cNvSpPr>
          <p:nvPr/>
        </p:nvSpPr>
        <p:spPr>
          <a:xfrm>
            <a:off x="4676661" y="1710853"/>
            <a:ext cx="6947292" cy="3906606"/>
          </a:xfrm>
          <a:prstGeom prst="rect">
            <a:avLst/>
          </a:prstGeom>
        </p:spPr>
        <p:txBody>
          <a:bodyPr/>
          <a:lst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4097" indent="-224097" defTabSz="914367">
              <a:spcBef>
                <a:spcPts val="1176"/>
              </a:spcBef>
            </a:pPr>
            <a:r>
              <a:rPr lang="en-US" sz="2745" dirty="0">
                <a:solidFill>
                  <a:srgbClr val="FFFFFF"/>
                </a:solidFill>
                <a:latin typeface="Segoe UI"/>
              </a:rPr>
              <a:t>App Dev Manager @ Microsoft</a:t>
            </a:r>
          </a:p>
          <a:p>
            <a:pPr marL="224097" indent="-224097" defTabSz="914367">
              <a:spcBef>
                <a:spcPts val="1176"/>
              </a:spcBef>
            </a:pPr>
            <a:r>
              <a:rPr lang="en-US" sz="2745" dirty="0">
                <a:solidFill>
                  <a:srgbClr val="FFFFFF"/>
                </a:solidFill>
                <a:latin typeface="Segoe UI"/>
              </a:rPr>
              <a:t>20+ years of development and architecture experience</a:t>
            </a:r>
          </a:p>
          <a:p>
            <a:pPr marL="224097" indent="-224097" defTabSz="914367">
              <a:spcBef>
                <a:spcPts val="1176"/>
              </a:spcBef>
            </a:pPr>
            <a:r>
              <a:rPr lang="en-US" sz="2745" dirty="0">
                <a:solidFill>
                  <a:srgbClr val="FFFFFF"/>
                </a:solidFill>
                <a:latin typeface="Segoe UI"/>
              </a:rPr>
              <a:t>Microsoft Certified Trainer (MCT) &amp; Solutions Developer</a:t>
            </a:r>
          </a:p>
          <a:p>
            <a:pPr marL="224097" indent="-224097" defTabSz="914367">
              <a:spcBef>
                <a:spcPts val="1176"/>
              </a:spcBef>
            </a:pPr>
            <a:r>
              <a:rPr lang="en-US" sz="2745" dirty="0">
                <a:solidFill>
                  <a:srgbClr val="FFFFFF"/>
                </a:solidFill>
                <a:latin typeface="Segoe UI"/>
              </a:rPr>
              <a:t>Azure Certified Developer/Architect</a:t>
            </a:r>
          </a:p>
          <a:p>
            <a:pPr marL="224097" indent="-224097" defTabSz="914367">
              <a:spcBef>
                <a:spcPts val="1176"/>
              </a:spcBef>
            </a:pPr>
            <a:r>
              <a:rPr lang="en-US" sz="2745" dirty="0">
                <a:solidFill>
                  <a:srgbClr val="FFFFFF"/>
                </a:solidFill>
                <a:latin typeface="Segoe UI"/>
              </a:rPr>
              <a:t>Microsoft Learning Experiences (</a:t>
            </a:r>
            <a:r>
              <a:rPr lang="en-US" sz="2745" dirty="0" err="1">
                <a:solidFill>
                  <a:srgbClr val="FFFFFF"/>
                </a:solidFill>
                <a:latin typeface="Segoe UI"/>
              </a:rPr>
              <a:t>LeX</a:t>
            </a:r>
            <a:r>
              <a:rPr lang="en-US" sz="2745" dirty="0">
                <a:solidFill>
                  <a:srgbClr val="FFFFFF"/>
                </a:solidFill>
                <a:latin typeface="Segoe UI"/>
              </a:rPr>
              <a:t>) contributor – Exam development</a:t>
            </a:r>
          </a:p>
        </p:txBody>
      </p:sp>
      <p:sp>
        <p:nvSpPr>
          <p:cNvPr id="9" name="Title 1"/>
          <p:cNvSpPr txBox="1">
            <a:spLocks/>
          </p:cNvSpPr>
          <p:nvPr/>
        </p:nvSpPr>
        <p:spPr>
          <a:xfrm>
            <a:off x="642748" y="4310484"/>
            <a:ext cx="3510997" cy="1658386"/>
          </a:xfrm>
          <a:prstGeom prst="rect">
            <a:avLst/>
          </a:prstGeom>
        </p:spPr>
        <p:txBody>
          <a:bodyPr/>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pPr algn="ctr" defTabSz="914367"/>
            <a:r>
              <a:rPr lang="en-US" sz="3529" spc="-69" dirty="0">
                <a:solidFill>
                  <a:srgbClr val="FFFFFF"/>
                </a:solidFill>
                <a:latin typeface="Segoe UI Light"/>
              </a:rPr>
              <a:t>@</a:t>
            </a:r>
            <a:r>
              <a:rPr lang="en-US" sz="3529" spc="-69" dirty="0" err="1">
                <a:solidFill>
                  <a:srgbClr val="FFFFFF"/>
                </a:solidFill>
                <a:latin typeface="Segoe UI Light"/>
              </a:rPr>
              <a:t>CodeBeing</a:t>
            </a:r>
            <a:endParaRPr lang="en-US" sz="3529" spc="-69" dirty="0">
              <a:solidFill>
                <a:srgbClr val="FFFFFF"/>
              </a:solidFill>
              <a:latin typeface="Segoe UI Light"/>
            </a:endParaRPr>
          </a:p>
          <a:p>
            <a:pPr algn="ctr" defTabSz="914367"/>
            <a:r>
              <a:rPr lang="en-US" sz="2353" spc="-69" dirty="0">
                <a:solidFill>
                  <a:srgbClr val="FFFFFF"/>
                </a:solidFill>
                <a:latin typeface="Segoe UI Light"/>
              </a:rPr>
              <a:t>http://www.mightybs.com </a:t>
            </a:r>
          </a:p>
          <a:p>
            <a:pPr algn="ctr" defTabSz="914367"/>
            <a:endParaRPr lang="en-US" sz="2353" spc="-69" dirty="0">
              <a:solidFill>
                <a:srgbClr val="FFFFFF"/>
              </a:solidFill>
              <a:latin typeface="Segoe UI Light"/>
            </a:endParaRPr>
          </a:p>
          <a:p>
            <a:pPr algn="ctr" defTabSz="914367"/>
            <a:r>
              <a:rPr lang="en-US" sz="2353" spc="-69" dirty="0">
                <a:solidFill>
                  <a:srgbClr val="FFFFFF"/>
                </a:solidFill>
                <a:latin typeface="Segoe UI Light"/>
              </a:rPr>
              <a:t>http://aka.ms/brianswiger </a:t>
            </a:r>
          </a:p>
        </p:txBody>
      </p:sp>
      <p:pic>
        <p:nvPicPr>
          <p:cNvPr id="13" name="Picture 12">
            <a:extLst>
              <a:ext uri="{FF2B5EF4-FFF2-40B4-BE49-F238E27FC236}">
                <a16:creationId xmlns:a16="http://schemas.microsoft.com/office/drawing/2014/main" id="{48C04DC7-9144-464D-9C62-97EAFE5986E6}"/>
              </a:ext>
            </a:extLst>
          </p:cNvPr>
          <p:cNvPicPr>
            <a:picLocks noChangeAspect="1"/>
          </p:cNvPicPr>
          <p:nvPr/>
        </p:nvPicPr>
        <p:blipFill>
          <a:blip r:embed="rId2"/>
          <a:stretch>
            <a:fillRect/>
          </a:stretch>
        </p:blipFill>
        <p:spPr>
          <a:xfrm>
            <a:off x="785612" y="451320"/>
            <a:ext cx="3470499" cy="3859164"/>
          </a:xfrm>
          <a:prstGeom prst="rect">
            <a:avLst/>
          </a:prstGeom>
        </p:spPr>
      </p:pic>
    </p:spTree>
    <p:extLst>
      <p:ext uri="{BB962C8B-B14F-4D97-AF65-F5344CB8AC3E}">
        <p14:creationId xmlns:p14="http://schemas.microsoft.com/office/powerpoint/2010/main" val="2489271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72" y="1008679"/>
            <a:ext cx="9233075" cy="1792836"/>
          </a:xfrm>
        </p:spPr>
        <p:txBody>
          <a:bodyPr/>
          <a:lstStyle/>
          <a:p>
            <a:r>
              <a:rPr lang="en-US" dirty="0"/>
              <a:t>Demo: Building your first </a:t>
            </a:r>
            <a:r>
              <a:rPr lang="en-US" dirty="0" err="1"/>
              <a:t>microservice</a:t>
            </a:r>
            <a:r>
              <a:rPr lang="en-US" dirty="0"/>
              <a:t> with Service Fabric</a:t>
            </a:r>
            <a:br>
              <a:rPr lang="en-US" spc="0" dirty="0"/>
            </a:b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47676" y="2801515"/>
            <a:ext cx="5390080" cy="303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6038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3" y="2622226"/>
            <a:ext cx="10323609" cy="1792836"/>
          </a:xfrm>
        </p:spPr>
        <p:txBody>
          <a:bodyPr/>
          <a:lstStyle/>
          <a:p>
            <a:r>
              <a:rPr lang="en-US" dirty="0"/>
              <a:t>Building and managing </a:t>
            </a:r>
            <a:r>
              <a:rPr lang="en-US" dirty="0" err="1"/>
              <a:t>microservice</a:t>
            </a:r>
            <a:r>
              <a:rPr lang="en-US" dirty="0"/>
              <a:t> applications</a:t>
            </a:r>
          </a:p>
        </p:txBody>
      </p:sp>
    </p:spTree>
    <p:extLst>
      <p:ext uri="{BB962C8B-B14F-4D97-AF65-F5344CB8AC3E}">
        <p14:creationId xmlns:p14="http://schemas.microsoft.com/office/powerpoint/2010/main" val="15815865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6"/>
            <a:ext cx="11653523" cy="1677599"/>
          </a:xfrm>
        </p:spPr>
        <p:txBody>
          <a:bodyPr/>
          <a:lstStyle/>
          <a:p>
            <a:r>
              <a:rPr lang="en-US" sz="3137" dirty="0"/>
              <a:t>Declarative template for creating an application</a:t>
            </a:r>
          </a:p>
          <a:p>
            <a:r>
              <a:rPr lang="en-US" sz="3137" dirty="0"/>
              <a:t>Based on a set of service types</a:t>
            </a:r>
          </a:p>
          <a:p>
            <a:r>
              <a:rPr lang="en-US" sz="3137" dirty="0"/>
              <a:t>Used for packaging, deployment, and versioning</a:t>
            </a:r>
          </a:p>
        </p:txBody>
      </p:sp>
      <p:sp>
        <p:nvSpPr>
          <p:cNvPr id="3" name="Title 2"/>
          <p:cNvSpPr>
            <a:spLocks noGrp="1"/>
          </p:cNvSpPr>
          <p:nvPr>
            <p:ph type="title"/>
          </p:nvPr>
        </p:nvSpPr>
        <p:spPr/>
        <p:txBody>
          <a:bodyPr/>
          <a:lstStyle/>
          <a:p>
            <a:r>
              <a:rPr lang="en-US" dirty="0"/>
              <a:t>Application type</a:t>
            </a:r>
          </a:p>
        </p:txBody>
      </p:sp>
      <p:sp>
        <p:nvSpPr>
          <p:cNvPr id="4" name="Rectangle 3"/>
          <p:cNvSpPr/>
          <p:nvPr/>
        </p:nvSpPr>
        <p:spPr bwMode="auto">
          <a:xfrm>
            <a:off x="4021011" y="3300274"/>
            <a:ext cx="3809805" cy="5976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latin typeface="Segoe UI"/>
              </a:rPr>
              <a:t>Application Type A</a:t>
            </a:r>
          </a:p>
        </p:txBody>
      </p:sp>
      <p:sp>
        <p:nvSpPr>
          <p:cNvPr id="6" name="Rectangle 5"/>
          <p:cNvSpPr/>
          <p:nvPr/>
        </p:nvSpPr>
        <p:spPr bwMode="auto">
          <a:xfrm>
            <a:off x="982922" y="4698935"/>
            <a:ext cx="2465168"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latin typeface="Segoe UI"/>
              </a:rPr>
              <a:t>Service Type 1</a:t>
            </a:r>
          </a:p>
        </p:txBody>
      </p:sp>
      <p:sp>
        <p:nvSpPr>
          <p:cNvPr id="7" name="Rectangle 6"/>
          <p:cNvSpPr/>
          <p:nvPr/>
        </p:nvSpPr>
        <p:spPr bwMode="auto">
          <a:xfrm>
            <a:off x="4697343" y="4698935"/>
            <a:ext cx="2465168"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latin typeface="Segoe UI"/>
              </a:rPr>
              <a:t>Service Type 2</a:t>
            </a:r>
          </a:p>
        </p:txBody>
      </p:sp>
      <p:sp>
        <p:nvSpPr>
          <p:cNvPr id="8" name="Rectangle 7"/>
          <p:cNvSpPr/>
          <p:nvPr/>
        </p:nvSpPr>
        <p:spPr bwMode="auto">
          <a:xfrm>
            <a:off x="8411764" y="4698935"/>
            <a:ext cx="2465168"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latin typeface="Segoe UI"/>
              </a:rPr>
              <a:t>Service Type 3</a:t>
            </a:r>
          </a:p>
        </p:txBody>
      </p:sp>
      <p:sp>
        <p:nvSpPr>
          <p:cNvPr id="9" name="Rectangle 8"/>
          <p:cNvSpPr/>
          <p:nvPr/>
        </p:nvSpPr>
        <p:spPr bwMode="auto">
          <a:xfrm>
            <a:off x="651391" y="5410245"/>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latin typeface="Segoe UI"/>
              </a:rPr>
              <a:t>Code</a:t>
            </a:r>
          </a:p>
        </p:txBody>
      </p:sp>
      <p:sp>
        <p:nvSpPr>
          <p:cNvPr id="10" name="Rectangle 9"/>
          <p:cNvSpPr/>
          <p:nvPr/>
        </p:nvSpPr>
        <p:spPr bwMode="auto">
          <a:xfrm>
            <a:off x="1738584" y="5410245"/>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latin typeface="Segoe UI"/>
              </a:rPr>
              <a:t>Config</a:t>
            </a:r>
            <a:endParaRPr lang="en-US" sz="1961" dirty="0">
              <a:gradFill>
                <a:gsLst>
                  <a:gs pos="0">
                    <a:srgbClr val="FFFFFF"/>
                  </a:gs>
                  <a:gs pos="100000">
                    <a:srgbClr val="FFFFFF"/>
                  </a:gs>
                </a:gsLst>
                <a:lin ang="5400000" scaled="0"/>
              </a:gradFill>
              <a:latin typeface="Segoe UI"/>
            </a:endParaRPr>
          </a:p>
        </p:txBody>
      </p:sp>
      <p:sp>
        <p:nvSpPr>
          <p:cNvPr id="11" name="Rectangle 10"/>
          <p:cNvSpPr/>
          <p:nvPr/>
        </p:nvSpPr>
        <p:spPr bwMode="auto">
          <a:xfrm>
            <a:off x="2825778" y="5410326"/>
            <a:ext cx="1012491" cy="597617"/>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latin typeface="Segoe UI"/>
              </a:rPr>
              <a:t>Data</a:t>
            </a:r>
          </a:p>
        </p:txBody>
      </p:sp>
      <p:sp>
        <p:nvSpPr>
          <p:cNvPr id="12" name="Rectangle 11"/>
          <p:cNvSpPr/>
          <p:nvPr/>
        </p:nvSpPr>
        <p:spPr bwMode="auto">
          <a:xfrm>
            <a:off x="4369826" y="5410163"/>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latin typeface="Segoe UI"/>
              </a:rPr>
              <a:t>Code</a:t>
            </a:r>
          </a:p>
        </p:txBody>
      </p:sp>
      <p:sp>
        <p:nvSpPr>
          <p:cNvPr id="13" name="Rectangle 12"/>
          <p:cNvSpPr/>
          <p:nvPr/>
        </p:nvSpPr>
        <p:spPr bwMode="auto">
          <a:xfrm>
            <a:off x="5457019" y="5410163"/>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latin typeface="Segoe UI"/>
              </a:rPr>
              <a:t>Config</a:t>
            </a:r>
            <a:endParaRPr lang="en-US" sz="1961" dirty="0">
              <a:gradFill>
                <a:gsLst>
                  <a:gs pos="0">
                    <a:srgbClr val="FFFFFF"/>
                  </a:gs>
                  <a:gs pos="100000">
                    <a:srgbClr val="FFFFFF"/>
                  </a:gs>
                </a:gsLst>
                <a:lin ang="5400000" scaled="0"/>
              </a:gradFill>
              <a:latin typeface="Segoe UI"/>
            </a:endParaRPr>
          </a:p>
        </p:txBody>
      </p:sp>
      <p:sp>
        <p:nvSpPr>
          <p:cNvPr id="14" name="Rectangle 13"/>
          <p:cNvSpPr/>
          <p:nvPr/>
        </p:nvSpPr>
        <p:spPr bwMode="auto">
          <a:xfrm>
            <a:off x="6544213" y="5410245"/>
            <a:ext cx="1012491" cy="597617"/>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latin typeface="Segoe UI"/>
              </a:rPr>
              <a:t>Data</a:t>
            </a:r>
          </a:p>
        </p:txBody>
      </p:sp>
      <p:sp>
        <p:nvSpPr>
          <p:cNvPr id="15" name="Rectangle 14"/>
          <p:cNvSpPr/>
          <p:nvPr/>
        </p:nvSpPr>
        <p:spPr bwMode="auto">
          <a:xfrm>
            <a:off x="8088260"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latin typeface="Segoe UI"/>
              </a:rPr>
              <a:t>Code</a:t>
            </a:r>
          </a:p>
        </p:txBody>
      </p:sp>
      <p:sp>
        <p:nvSpPr>
          <p:cNvPr id="16" name="Rectangle 15"/>
          <p:cNvSpPr/>
          <p:nvPr/>
        </p:nvSpPr>
        <p:spPr bwMode="auto">
          <a:xfrm>
            <a:off x="9175454" y="5405440"/>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err="1">
                <a:gradFill>
                  <a:gsLst>
                    <a:gs pos="0">
                      <a:srgbClr val="FFFFFF"/>
                    </a:gs>
                    <a:gs pos="100000">
                      <a:srgbClr val="FFFFFF"/>
                    </a:gs>
                  </a:gsLst>
                  <a:lin ang="5400000" scaled="0"/>
                </a:gradFill>
                <a:latin typeface="Segoe UI"/>
              </a:rPr>
              <a:t>Config</a:t>
            </a:r>
            <a:endParaRPr lang="en-US" sz="1961" dirty="0">
              <a:gradFill>
                <a:gsLst>
                  <a:gs pos="0">
                    <a:srgbClr val="FFFFFF"/>
                  </a:gs>
                  <a:gs pos="100000">
                    <a:srgbClr val="FFFFFF"/>
                  </a:gs>
                </a:gsLst>
                <a:lin ang="5400000" scaled="0"/>
              </a:gradFill>
              <a:latin typeface="Segoe UI"/>
            </a:endParaRPr>
          </a:p>
        </p:txBody>
      </p:sp>
      <p:sp>
        <p:nvSpPr>
          <p:cNvPr id="17" name="Rectangle 16"/>
          <p:cNvSpPr/>
          <p:nvPr/>
        </p:nvSpPr>
        <p:spPr bwMode="auto">
          <a:xfrm>
            <a:off x="10262647" y="5405521"/>
            <a:ext cx="1012491" cy="597617"/>
          </a:xfrm>
          <a:prstGeom prst="rect">
            <a:avLst/>
          </a:prstGeom>
          <a:solidFill>
            <a:srgbClr val="5F5F5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0">
                      <a:srgbClr val="FFFFFF"/>
                    </a:gs>
                    <a:gs pos="100000">
                      <a:srgbClr val="FFFFFF"/>
                    </a:gs>
                  </a:gsLst>
                  <a:lin ang="5400000" scaled="0"/>
                </a:gradFill>
                <a:latin typeface="Segoe UI"/>
              </a:rPr>
              <a:t>Data</a:t>
            </a:r>
          </a:p>
        </p:txBody>
      </p:sp>
      <p:cxnSp>
        <p:nvCxnSpPr>
          <p:cNvPr id="18" name="Straight Connector 17"/>
          <p:cNvCxnSpPr/>
          <p:nvPr/>
        </p:nvCxnSpPr>
        <p:spPr>
          <a:xfrm>
            <a:off x="2207480" y="4176021"/>
            <a:ext cx="766097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891"/>
            <a:ext cx="4014" cy="8010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6"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4"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021"/>
            <a:ext cx="0" cy="5229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95119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1"/>
          <p:cNvSpPr txBox="1">
            <a:spLocks/>
          </p:cNvSpPr>
          <p:nvPr/>
        </p:nvSpPr>
        <p:spPr>
          <a:xfrm>
            <a:off x="493345" y="1412044"/>
            <a:ext cx="11280013" cy="493033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4367" fontAlgn="ctr"/>
            <a:r>
              <a:rPr lang="en-US" sz="3921" dirty="0">
                <a:solidFill>
                  <a:srgbClr val="FFFFFF"/>
                </a:solidFill>
                <a:latin typeface="Segoe UI Light"/>
              </a:rPr>
              <a:t>Build stateless services using existing technologies such as ASP.NET, node.js, EXEs </a:t>
            </a:r>
            <a:r>
              <a:rPr lang="en-US" sz="3921" dirty="0" err="1">
                <a:solidFill>
                  <a:srgbClr val="FFFFFF"/>
                </a:solidFill>
                <a:latin typeface="Segoe UI Light"/>
              </a:rPr>
              <a:t>etc</a:t>
            </a:r>
            <a:endParaRPr lang="en-US" sz="3921" dirty="0">
              <a:solidFill>
                <a:srgbClr val="FFFFFF"/>
              </a:solidFill>
              <a:latin typeface="Segoe UI Light"/>
            </a:endParaRPr>
          </a:p>
          <a:p>
            <a:pPr marL="336145" indent="-336145" defTabSz="914367" fontAlgn="ctr"/>
            <a:r>
              <a:rPr lang="en-US" sz="3921" dirty="0">
                <a:solidFill>
                  <a:srgbClr val="FFFFFF"/>
                </a:solidFill>
                <a:latin typeface="Segoe UI Light"/>
              </a:rPr>
              <a:t>Manage concurrency and granularity of state changes with transactions in </a:t>
            </a:r>
            <a:r>
              <a:rPr lang="en-US" sz="3921" dirty="0" err="1">
                <a:solidFill>
                  <a:srgbClr val="FFFFFF"/>
                </a:solidFill>
                <a:latin typeface="Segoe UI Light"/>
              </a:rPr>
              <a:t>stateful</a:t>
            </a:r>
            <a:r>
              <a:rPr lang="en-US" sz="3921" dirty="0">
                <a:solidFill>
                  <a:srgbClr val="FFFFFF"/>
                </a:solidFill>
                <a:latin typeface="Segoe UI Light"/>
              </a:rPr>
              <a:t> services</a:t>
            </a:r>
          </a:p>
          <a:p>
            <a:pPr marL="336145" indent="-336145" defTabSz="914367" fontAlgn="ctr"/>
            <a:r>
              <a:rPr lang="en-US" sz="3921" dirty="0">
                <a:solidFill>
                  <a:srgbClr val="FFFFFF"/>
                </a:solidFill>
                <a:latin typeface="Segoe UI Light"/>
              </a:rPr>
              <a:t>Communicate with services using the technology of your choice (</a:t>
            </a:r>
            <a:r>
              <a:rPr lang="en-US" sz="3921" dirty="0" err="1">
                <a:solidFill>
                  <a:srgbClr val="FFFFFF"/>
                </a:solidFill>
                <a:latin typeface="Segoe UI Light"/>
              </a:rPr>
              <a:t>e.g</a:t>
            </a:r>
            <a:r>
              <a:rPr lang="en-US" sz="3921" dirty="0">
                <a:solidFill>
                  <a:srgbClr val="FFFFFF"/>
                </a:solidFill>
                <a:latin typeface="Segoe UI Light"/>
              </a:rPr>
              <a:t> Web API, WCF, [web]sockets, </a:t>
            </a:r>
            <a:r>
              <a:rPr lang="en-US" sz="3921" dirty="0" err="1">
                <a:solidFill>
                  <a:srgbClr val="FFFFFF"/>
                </a:solidFill>
                <a:latin typeface="Segoe UI Light"/>
              </a:rPr>
              <a:t>etc</a:t>
            </a:r>
            <a:r>
              <a:rPr lang="en-US" sz="3921" dirty="0">
                <a:solidFill>
                  <a:srgbClr val="FFFFFF"/>
                </a:solidFill>
                <a:latin typeface="Segoe UI Light"/>
              </a:rPr>
              <a:t>)</a:t>
            </a:r>
          </a:p>
          <a:p>
            <a:pPr marL="0" indent="0" defTabSz="914367">
              <a:buNone/>
            </a:pPr>
            <a:endParaRPr lang="en-US" sz="3137" dirty="0">
              <a:solidFill>
                <a:srgbClr val="FFFFFF"/>
              </a:solidFill>
              <a:latin typeface="Segoe UI Light"/>
            </a:endParaRPr>
          </a:p>
        </p:txBody>
      </p:sp>
      <p:sp>
        <p:nvSpPr>
          <p:cNvPr id="6" name="Title 2"/>
          <p:cNvSpPr>
            <a:spLocks noGrp="1"/>
          </p:cNvSpPr>
          <p:nvPr>
            <p:ph type="title"/>
          </p:nvPr>
        </p:nvSpPr>
        <p:spPr>
          <a:xfrm>
            <a:off x="269241" y="289957"/>
            <a:ext cx="11655840" cy="899537"/>
          </a:xfrm>
        </p:spPr>
        <p:txBody>
          <a:bodyPr/>
          <a:lstStyle/>
          <a:p>
            <a:r>
              <a:rPr lang="en-US" dirty="0"/>
              <a:t>Reliable Services API</a:t>
            </a:r>
          </a:p>
        </p:txBody>
      </p:sp>
    </p:spTree>
    <p:extLst>
      <p:ext uri="{BB962C8B-B14F-4D97-AF65-F5344CB8AC3E}">
        <p14:creationId xmlns:p14="http://schemas.microsoft.com/office/powerpoint/2010/main" val="3732046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p:cNvSpPr txBox="1">
            <a:spLocks/>
          </p:cNvSpPr>
          <p:nvPr/>
        </p:nvSpPr>
        <p:spPr>
          <a:xfrm>
            <a:off x="279937" y="1476323"/>
            <a:ext cx="11997463" cy="128291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4367"/>
            <a:r>
              <a:rPr lang="en-US" sz="3137" dirty="0">
                <a:solidFill>
                  <a:srgbClr val="FFFFFF"/>
                </a:solidFill>
                <a:latin typeface="Segoe UI Light"/>
              </a:rPr>
              <a:t>Reliable collections make it easy to build </a:t>
            </a:r>
            <a:r>
              <a:rPr lang="en-US" sz="3137" dirty="0" err="1">
                <a:solidFill>
                  <a:srgbClr val="FFFFFF"/>
                </a:solidFill>
                <a:latin typeface="Segoe UI Light"/>
              </a:rPr>
              <a:t>stateful</a:t>
            </a:r>
            <a:r>
              <a:rPr lang="en-US" sz="3137" dirty="0">
                <a:solidFill>
                  <a:srgbClr val="FFFFFF"/>
                </a:solidFill>
                <a:latin typeface="Segoe UI Light"/>
              </a:rPr>
              <a:t> services.	</a:t>
            </a:r>
          </a:p>
          <a:p>
            <a:pPr marL="336145" indent="-336145" defTabSz="914367"/>
            <a:r>
              <a:rPr lang="en-US" sz="3137" dirty="0">
                <a:solidFill>
                  <a:srgbClr val="FFFFFF"/>
                </a:solidFill>
                <a:latin typeface="Segoe UI Light"/>
              </a:rPr>
              <a:t>An evolution of .NET collections for the cloud.</a:t>
            </a:r>
          </a:p>
          <a:p>
            <a:pPr marL="0" indent="0" defTabSz="914367">
              <a:buNone/>
            </a:pPr>
            <a:endParaRPr lang="en-US" sz="3137" dirty="0">
              <a:solidFill>
                <a:srgbClr val="FFFFFF"/>
              </a:solidFill>
              <a:latin typeface="Segoe UI Light"/>
            </a:endParaRPr>
          </a:p>
        </p:txBody>
      </p:sp>
      <p:sp>
        <p:nvSpPr>
          <p:cNvPr id="5" name="Title 2"/>
          <p:cNvSpPr>
            <a:spLocks noGrp="1"/>
          </p:cNvSpPr>
          <p:nvPr>
            <p:ph type="title"/>
          </p:nvPr>
        </p:nvSpPr>
        <p:spPr>
          <a:xfrm>
            <a:off x="269241" y="289957"/>
            <a:ext cx="11655840" cy="899537"/>
          </a:xfrm>
        </p:spPr>
        <p:txBody>
          <a:bodyPr/>
          <a:lstStyle/>
          <a:p>
            <a:r>
              <a:rPr lang="en-US" dirty="0"/>
              <a:t>Reliable Collections</a:t>
            </a:r>
          </a:p>
        </p:txBody>
      </p:sp>
      <p:grpSp>
        <p:nvGrpSpPr>
          <p:cNvPr id="6" name="Group 5"/>
          <p:cNvGrpSpPr/>
          <p:nvPr/>
        </p:nvGrpSpPr>
        <p:grpSpPr>
          <a:xfrm>
            <a:off x="1165664" y="3055490"/>
            <a:ext cx="9113652" cy="3006137"/>
            <a:chOff x="2211187" y="3497262"/>
            <a:chExt cx="5962179" cy="2237767"/>
          </a:xfrm>
        </p:grpSpPr>
        <p:sp>
          <p:nvSpPr>
            <p:cNvPr id="7" name="Right Arrow 6"/>
            <p:cNvSpPr/>
            <p:nvPr/>
          </p:nvSpPr>
          <p:spPr>
            <a:xfrm>
              <a:off x="2941637" y="3497262"/>
              <a:ext cx="5228986" cy="2237767"/>
            </a:xfrm>
            <a:prstGeom prst="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pSp>
          <p:nvGrpSpPr>
            <p:cNvPr id="8" name="Group 7"/>
            <p:cNvGrpSpPr/>
            <p:nvPr/>
          </p:nvGrpSpPr>
          <p:grpSpPr>
            <a:xfrm>
              <a:off x="2211187" y="3878231"/>
              <a:ext cx="1882651" cy="1426879"/>
              <a:chOff x="7111" y="1180245"/>
              <a:chExt cx="2876117" cy="1573660"/>
            </a:xfrm>
          </p:grpSpPr>
          <p:sp>
            <p:nvSpPr>
              <p:cNvPr id="15" name="Rounded Rectangle 14"/>
              <p:cNvSpPr/>
              <p:nvPr/>
            </p:nvSpPr>
            <p:spPr>
              <a:xfrm>
                <a:off x="7111" y="1180245"/>
                <a:ext cx="2477729" cy="1573660"/>
              </a:xfrm>
              <a:prstGeom prst="roundRect">
                <a:avLst/>
              </a:prstGeom>
              <a:solidFill>
                <a:schemeClr val="lt1">
                  <a:hueOff val="0"/>
                  <a:satOff val="0"/>
                  <a:lumOff val="0"/>
                  <a:alpha val="85000"/>
                </a:schemeClr>
              </a:solidFill>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Rounded Rectangle 4"/>
              <p:cNvSpPr/>
              <p:nvPr/>
            </p:nvSpPr>
            <p:spPr>
              <a:xfrm>
                <a:off x="83932" y="1257065"/>
                <a:ext cx="2799296" cy="142002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4279" tIns="74279" rIns="74279" bIns="74279" numCol="1" spcCol="1270" anchor="t" anchorCtr="0">
                <a:noAutofit/>
              </a:bodyPr>
              <a:lstStyle/>
              <a:p>
                <a:pPr defTabSz="866493">
                  <a:lnSpc>
                    <a:spcPct val="90000"/>
                  </a:lnSpc>
                  <a:spcBef>
                    <a:spcPct val="0"/>
                  </a:spcBef>
                  <a:spcAft>
                    <a:spcPct val="35000"/>
                  </a:spcAft>
                </a:pPr>
                <a:r>
                  <a:rPr lang="en-US" sz="1961" dirty="0">
                    <a:solidFill>
                      <a:srgbClr val="505050">
                        <a:hueOff val="0"/>
                        <a:satOff val="0"/>
                        <a:lumOff val="0"/>
                        <a:alphaOff val="0"/>
                      </a:srgbClr>
                    </a:solidFill>
                    <a:latin typeface="Segoe UI"/>
                  </a:rPr>
                  <a:t>Collections</a:t>
                </a:r>
              </a:p>
              <a:p>
                <a:pPr marL="171394" lvl="1" indent="-171394" defTabSz="666533">
                  <a:lnSpc>
                    <a:spcPct val="90000"/>
                  </a:lnSpc>
                  <a:spcBef>
                    <a:spcPct val="0"/>
                  </a:spcBef>
                  <a:spcAft>
                    <a:spcPct val="15000"/>
                  </a:spcAft>
                  <a:buFontTx/>
                  <a:buChar char="••"/>
                </a:pPr>
                <a:r>
                  <a:rPr lang="en-US" sz="1568" dirty="0">
                    <a:solidFill>
                      <a:srgbClr val="505050">
                        <a:hueOff val="0"/>
                        <a:satOff val="0"/>
                        <a:lumOff val="0"/>
                        <a:alphaOff val="0"/>
                      </a:srgbClr>
                    </a:solidFill>
                    <a:latin typeface="Segoe UI"/>
                  </a:rPr>
                  <a:t>Single machine</a:t>
                </a:r>
              </a:p>
              <a:p>
                <a:pPr marL="171394" lvl="1" indent="-171394" defTabSz="666533">
                  <a:lnSpc>
                    <a:spcPct val="90000"/>
                  </a:lnSpc>
                  <a:spcBef>
                    <a:spcPct val="0"/>
                  </a:spcBef>
                  <a:spcAft>
                    <a:spcPct val="15000"/>
                  </a:spcAft>
                  <a:buFontTx/>
                  <a:buChar char="••"/>
                </a:pPr>
                <a:r>
                  <a:rPr lang="en-US" sz="1568" dirty="0">
                    <a:solidFill>
                      <a:srgbClr val="505050">
                        <a:hueOff val="0"/>
                        <a:satOff val="0"/>
                        <a:lumOff val="0"/>
                        <a:alphaOff val="0"/>
                      </a:srgbClr>
                    </a:solidFill>
                    <a:latin typeface="Segoe UI"/>
                  </a:rPr>
                  <a:t>Single threaded</a:t>
                </a:r>
              </a:p>
            </p:txBody>
          </p:sp>
        </p:grpSp>
        <p:grpSp>
          <p:nvGrpSpPr>
            <p:cNvPr id="9" name="Group 8"/>
            <p:cNvGrpSpPr/>
            <p:nvPr/>
          </p:nvGrpSpPr>
          <p:grpSpPr>
            <a:xfrm>
              <a:off x="4173301" y="3878231"/>
              <a:ext cx="2014339" cy="1375887"/>
              <a:chOff x="2980090" y="757624"/>
              <a:chExt cx="3077296" cy="2418906"/>
            </a:xfrm>
          </p:grpSpPr>
          <p:sp>
            <p:nvSpPr>
              <p:cNvPr id="13" name="Rounded Rectangle 12"/>
              <p:cNvSpPr/>
              <p:nvPr/>
            </p:nvSpPr>
            <p:spPr>
              <a:xfrm>
                <a:off x="2980090" y="757624"/>
                <a:ext cx="2597358" cy="2418906"/>
              </a:xfrm>
              <a:prstGeom prst="roundRect">
                <a:avLst/>
              </a:prstGeom>
              <a:solidFill>
                <a:schemeClr val="lt1">
                  <a:hueOff val="0"/>
                  <a:satOff val="0"/>
                  <a:lumOff val="0"/>
                  <a:alpha val="85000"/>
                </a:schemeClr>
              </a:solidFill>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4" name="Rounded Rectangle 6"/>
              <p:cNvSpPr/>
              <p:nvPr/>
            </p:nvSpPr>
            <p:spPr>
              <a:xfrm>
                <a:off x="3340612" y="875704"/>
                <a:ext cx="2716774" cy="218274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4279" tIns="74279" rIns="74279" bIns="74279" numCol="1" spcCol="1270" anchor="t" anchorCtr="0">
                <a:noAutofit/>
              </a:bodyPr>
              <a:lstStyle/>
              <a:p>
                <a:pPr defTabSz="866493">
                  <a:lnSpc>
                    <a:spcPct val="90000"/>
                  </a:lnSpc>
                  <a:spcBef>
                    <a:spcPct val="0"/>
                  </a:spcBef>
                  <a:spcAft>
                    <a:spcPct val="35000"/>
                  </a:spcAft>
                </a:pPr>
                <a:r>
                  <a:rPr lang="en-US" sz="1961" dirty="0">
                    <a:solidFill>
                      <a:srgbClr val="505050">
                        <a:hueOff val="0"/>
                        <a:satOff val="0"/>
                        <a:lumOff val="0"/>
                        <a:alphaOff val="0"/>
                      </a:srgbClr>
                    </a:solidFill>
                    <a:latin typeface="Segoe UI"/>
                  </a:rPr>
                  <a:t>Concurrent </a:t>
                </a:r>
              </a:p>
              <a:p>
                <a:pPr defTabSz="866493">
                  <a:lnSpc>
                    <a:spcPct val="90000"/>
                  </a:lnSpc>
                  <a:spcBef>
                    <a:spcPct val="0"/>
                  </a:spcBef>
                  <a:spcAft>
                    <a:spcPct val="35000"/>
                  </a:spcAft>
                </a:pPr>
                <a:r>
                  <a:rPr lang="en-US" sz="1961" dirty="0">
                    <a:solidFill>
                      <a:srgbClr val="505050">
                        <a:hueOff val="0"/>
                        <a:satOff val="0"/>
                        <a:lumOff val="0"/>
                        <a:alphaOff val="0"/>
                      </a:srgbClr>
                    </a:solidFill>
                    <a:latin typeface="Segoe UI"/>
                  </a:rPr>
                  <a:t>Collections</a:t>
                </a:r>
              </a:p>
              <a:p>
                <a:pPr marL="171394" lvl="1" indent="-171394" defTabSz="666533">
                  <a:lnSpc>
                    <a:spcPct val="90000"/>
                  </a:lnSpc>
                  <a:spcBef>
                    <a:spcPct val="0"/>
                  </a:spcBef>
                  <a:spcAft>
                    <a:spcPct val="15000"/>
                  </a:spcAft>
                  <a:buFontTx/>
                  <a:buChar char="••"/>
                </a:pPr>
                <a:r>
                  <a:rPr lang="en-US" sz="1568" dirty="0">
                    <a:solidFill>
                      <a:srgbClr val="505050">
                        <a:hueOff val="0"/>
                        <a:satOff val="0"/>
                        <a:lumOff val="0"/>
                        <a:alphaOff val="0"/>
                      </a:srgbClr>
                    </a:solidFill>
                    <a:latin typeface="Segoe UI"/>
                  </a:rPr>
                  <a:t>Single machine</a:t>
                </a:r>
              </a:p>
              <a:p>
                <a:pPr marL="171394" lvl="1" indent="-171394" defTabSz="666533">
                  <a:lnSpc>
                    <a:spcPct val="90000"/>
                  </a:lnSpc>
                  <a:spcBef>
                    <a:spcPct val="0"/>
                  </a:spcBef>
                  <a:spcAft>
                    <a:spcPct val="15000"/>
                  </a:spcAft>
                  <a:buFontTx/>
                  <a:buChar char="••"/>
                </a:pPr>
                <a:r>
                  <a:rPr lang="en-US" sz="1568" dirty="0">
                    <a:solidFill>
                      <a:srgbClr val="505050">
                        <a:hueOff val="0"/>
                        <a:satOff val="0"/>
                        <a:lumOff val="0"/>
                        <a:alphaOff val="0"/>
                      </a:srgbClr>
                    </a:solidFill>
                    <a:latin typeface="Segoe UI"/>
                  </a:rPr>
                  <a:t>Multi threaded</a:t>
                </a:r>
              </a:p>
            </p:txBody>
          </p:sp>
        </p:grpSp>
        <p:grpSp>
          <p:nvGrpSpPr>
            <p:cNvPr id="10" name="Group 9"/>
            <p:cNvGrpSpPr/>
            <p:nvPr/>
          </p:nvGrpSpPr>
          <p:grpSpPr>
            <a:xfrm>
              <a:off x="6240434" y="3625922"/>
              <a:ext cx="1932932" cy="1949859"/>
              <a:chOff x="5651140" y="319814"/>
              <a:chExt cx="2952934" cy="3673677"/>
            </a:xfrm>
            <a:effectLst>
              <a:reflection endPos="0" dist="50800" dir="5400000" sy="-100000" algn="bl" rotWithShape="0"/>
            </a:effectLst>
          </p:grpSpPr>
          <p:sp>
            <p:nvSpPr>
              <p:cNvPr id="11" name="Rounded Rectangle 10"/>
              <p:cNvSpPr/>
              <p:nvPr/>
            </p:nvSpPr>
            <p:spPr>
              <a:xfrm>
                <a:off x="5651140" y="319814"/>
                <a:ext cx="2952934" cy="3543004"/>
              </a:xfrm>
              <a:prstGeom prst="roundRect">
                <a:avLst/>
              </a:prstGeom>
              <a:solidFill>
                <a:srgbClr val="92D050">
                  <a:alpha val="85000"/>
                </a:srgbClr>
              </a:solidFill>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2" name="Rounded Rectangle 8"/>
              <p:cNvSpPr/>
              <p:nvPr/>
            </p:nvSpPr>
            <p:spPr>
              <a:xfrm>
                <a:off x="5907503" y="738789"/>
                <a:ext cx="2664636" cy="325470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4279" tIns="74279" rIns="74279" bIns="74279" numCol="1" spcCol="1270" anchor="t" anchorCtr="0">
                <a:noAutofit/>
              </a:bodyPr>
              <a:lstStyle/>
              <a:p>
                <a:pPr defTabSz="866493">
                  <a:lnSpc>
                    <a:spcPct val="90000"/>
                  </a:lnSpc>
                  <a:spcBef>
                    <a:spcPct val="0"/>
                  </a:spcBef>
                  <a:spcAft>
                    <a:spcPct val="35000"/>
                  </a:spcAft>
                </a:pPr>
                <a:r>
                  <a:rPr lang="en-US" sz="1961" b="1" dirty="0">
                    <a:solidFill>
                      <a:srgbClr val="505050"/>
                    </a:solidFill>
                    <a:latin typeface="Segoe UI"/>
                  </a:rPr>
                  <a:t>Reliable Collections</a:t>
                </a:r>
              </a:p>
              <a:p>
                <a:pPr marL="280121" lvl="1" indent="-280121" defTabSz="666533">
                  <a:lnSpc>
                    <a:spcPct val="90000"/>
                  </a:lnSpc>
                  <a:spcBef>
                    <a:spcPct val="0"/>
                  </a:spcBef>
                  <a:spcAft>
                    <a:spcPct val="15000"/>
                  </a:spcAft>
                  <a:buFont typeface="Arial" panose="020B0604020202020204" pitchFamily="34" charset="0"/>
                  <a:buChar char="•"/>
                </a:pPr>
                <a:r>
                  <a:rPr lang="en-US" sz="1568" b="1" dirty="0">
                    <a:solidFill>
                      <a:srgbClr val="505050"/>
                    </a:solidFill>
                    <a:latin typeface="Segoe UI"/>
                  </a:rPr>
                  <a:t>Multi machine</a:t>
                </a:r>
              </a:p>
              <a:p>
                <a:pPr marL="280121" lvl="1" indent="-280121" defTabSz="666533">
                  <a:lnSpc>
                    <a:spcPct val="90000"/>
                  </a:lnSpc>
                  <a:spcBef>
                    <a:spcPct val="0"/>
                  </a:spcBef>
                  <a:spcAft>
                    <a:spcPct val="15000"/>
                  </a:spcAft>
                  <a:buFont typeface="Arial" panose="020B0604020202020204" pitchFamily="34" charset="0"/>
                  <a:buChar char="•"/>
                </a:pPr>
                <a:r>
                  <a:rPr lang="en-US" sz="1568" b="1" dirty="0">
                    <a:solidFill>
                      <a:srgbClr val="505050"/>
                    </a:solidFill>
                    <a:latin typeface="Segoe UI"/>
                  </a:rPr>
                  <a:t>Replicated (HA)</a:t>
                </a:r>
              </a:p>
              <a:p>
                <a:pPr marL="280121" lvl="1" indent="-280121" defTabSz="666533">
                  <a:lnSpc>
                    <a:spcPct val="90000"/>
                  </a:lnSpc>
                  <a:spcBef>
                    <a:spcPct val="0"/>
                  </a:spcBef>
                  <a:spcAft>
                    <a:spcPct val="15000"/>
                  </a:spcAft>
                  <a:buFont typeface="Arial" panose="020B0604020202020204" pitchFamily="34" charset="0"/>
                  <a:buChar char="•"/>
                </a:pPr>
                <a:r>
                  <a:rPr lang="en-US" sz="1568" b="1" dirty="0">
                    <a:solidFill>
                      <a:srgbClr val="505050"/>
                    </a:solidFill>
                    <a:latin typeface="Segoe UI"/>
                  </a:rPr>
                  <a:t>Persistence (durable)</a:t>
                </a:r>
              </a:p>
              <a:p>
                <a:pPr marL="280121" lvl="1" indent="-280121" defTabSz="666533">
                  <a:lnSpc>
                    <a:spcPct val="90000"/>
                  </a:lnSpc>
                  <a:spcBef>
                    <a:spcPct val="0"/>
                  </a:spcBef>
                  <a:spcAft>
                    <a:spcPct val="15000"/>
                  </a:spcAft>
                  <a:buFont typeface="Arial" panose="020B0604020202020204" pitchFamily="34" charset="0"/>
                  <a:buChar char="•"/>
                </a:pPr>
                <a:r>
                  <a:rPr lang="en-US" sz="1568" b="1" dirty="0">
                    <a:solidFill>
                      <a:srgbClr val="505050"/>
                    </a:solidFill>
                    <a:latin typeface="Segoe UI"/>
                  </a:rPr>
                  <a:t>Asynchronous</a:t>
                </a:r>
              </a:p>
              <a:p>
                <a:pPr marL="280121" lvl="1" indent="-280121" defTabSz="666533">
                  <a:lnSpc>
                    <a:spcPct val="90000"/>
                  </a:lnSpc>
                  <a:spcBef>
                    <a:spcPct val="0"/>
                  </a:spcBef>
                  <a:spcAft>
                    <a:spcPct val="15000"/>
                  </a:spcAft>
                  <a:buFont typeface="Arial" panose="020B0604020202020204" pitchFamily="34" charset="0"/>
                  <a:buChar char="•"/>
                </a:pPr>
                <a:r>
                  <a:rPr lang="en-US" sz="1568" b="1" dirty="0">
                    <a:solidFill>
                      <a:srgbClr val="505050"/>
                    </a:solidFill>
                    <a:latin typeface="Segoe UI"/>
                  </a:rPr>
                  <a:t>Transactional</a:t>
                </a:r>
              </a:p>
            </p:txBody>
          </p:sp>
        </p:grpSp>
      </p:grpSp>
    </p:spTree>
    <p:extLst>
      <p:ext uri="{BB962C8B-B14F-4D97-AF65-F5344CB8AC3E}">
        <p14:creationId xmlns:p14="http://schemas.microsoft.com/office/powerpoint/2010/main" val="51989076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 Placeholder 1"/>
          <p:cNvSpPr txBox="1">
            <a:spLocks/>
          </p:cNvSpPr>
          <p:nvPr/>
        </p:nvSpPr>
        <p:spPr>
          <a:xfrm>
            <a:off x="269241" y="3161619"/>
            <a:ext cx="11578819" cy="310606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4367"/>
            <a:r>
              <a:rPr lang="en-US" sz="3137" dirty="0">
                <a:solidFill>
                  <a:srgbClr val="FFFFFF"/>
                </a:solidFill>
                <a:latin typeface="Segoe UI Light"/>
              </a:rPr>
              <a:t>Data is replicated and durably stored on multiple replicas.</a:t>
            </a:r>
          </a:p>
          <a:p>
            <a:pPr marL="336145" indent="-336145" defTabSz="914367"/>
            <a:r>
              <a:rPr lang="en-US" sz="3137" dirty="0">
                <a:solidFill>
                  <a:srgbClr val="FFFFFF"/>
                </a:solidFill>
                <a:latin typeface="Segoe UI Light"/>
              </a:rPr>
              <a:t>Atomically update one or more collections using transactions.</a:t>
            </a:r>
          </a:p>
          <a:p>
            <a:pPr marL="336145" indent="-336145" defTabSz="914367"/>
            <a:r>
              <a:rPr lang="en-US" sz="3137" dirty="0">
                <a:solidFill>
                  <a:srgbClr val="FFFFFF"/>
                </a:solidFill>
                <a:latin typeface="Segoe UI Light"/>
              </a:rPr>
              <a:t>Supports LINQ.</a:t>
            </a:r>
          </a:p>
          <a:p>
            <a:pPr marL="0" indent="0" defTabSz="914367">
              <a:buNone/>
            </a:pPr>
            <a:endParaRPr lang="en-US" sz="3137" dirty="0">
              <a:solidFill>
                <a:srgbClr val="FFFFFF"/>
              </a:solidFill>
              <a:latin typeface="Segoe UI Light"/>
            </a:endParaRPr>
          </a:p>
        </p:txBody>
      </p:sp>
      <p:sp>
        <p:nvSpPr>
          <p:cNvPr id="21" name="Title 2"/>
          <p:cNvSpPr>
            <a:spLocks noGrp="1"/>
          </p:cNvSpPr>
          <p:nvPr>
            <p:ph type="title"/>
          </p:nvPr>
        </p:nvSpPr>
        <p:spPr>
          <a:xfrm>
            <a:off x="269241" y="289957"/>
            <a:ext cx="11655840" cy="899537"/>
          </a:xfrm>
        </p:spPr>
        <p:txBody>
          <a:bodyPr/>
          <a:lstStyle/>
          <a:p>
            <a:r>
              <a:rPr lang="en-US" dirty="0">
                <a:solidFill>
                  <a:schemeClr val="tx1"/>
                </a:solidFill>
              </a:rPr>
              <a:t>Reliable Collections</a:t>
            </a:r>
          </a:p>
        </p:txBody>
      </p:sp>
      <p:sp>
        <p:nvSpPr>
          <p:cNvPr id="22" name="Text Placeholder 1"/>
          <p:cNvSpPr txBox="1">
            <a:spLocks/>
          </p:cNvSpPr>
          <p:nvPr/>
        </p:nvSpPr>
        <p:spPr>
          <a:xfrm>
            <a:off x="8661005" y="1812876"/>
            <a:ext cx="4421400" cy="6198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2745" b="1" dirty="0" err="1">
                <a:solidFill>
                  <a:srgbClr val="FFFFFF"/>
                </a:solidFill>
                <a:latin typeface="Segoe UI Light"/>
              </a:rPr>
              <a:t>IReliableQueue</a:t>
            </a:r>
            <a:r>
              <a:rPr lang="en-US" sz="2745" b="1" dirty="0">
                <a:solidFill>
                  <a:srgbClr val="FFFFFF"/>
                </a:solidFill>
                <a:latin typeface="Segoe UI Light"/>
              </a:rPr>
              <a:t>&lt;T&gt;</a:t>
            </a:r>
            <a:endParaRPr lang="en-US" sz="3137" b="1" dirty="0">
              <a:solidFill>
                <a:srgbClr val="FFFFFF"/>
              </a:solidFill>
              <a:latin typeface="Segoe UI Light"/>
            </a:endParaRPr>
          </a:p>
        </p:txBody>
      </p:sp>
      <p:grpSp>
        <p:nvGrpSpPr>
          <p:cNvPr id="23" name="Group 22"/>
          <p:cNvGrpSpPr/>
          <p:nvPr/>
        </p:nvGrpSpPr>
        <p:grpSpPr>
          <a:xfrm>
            <a:off x="717453" y="1601890"/>
            <a:ext cx="1437600" cy="894112"/>
            <a:chOff x="514118" y="5078322"/>
            <a:chExt cx="1961420" cy="1113098"/>
          </a:xfrm>
        </p:grpSpPr>
        <p:pic>
          <p:nvPicPr>
            <p:cNvPr id="24" name="Picture 23"/>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161020" y="5078322"/>
              <a:ext cx="685800" cy="685800"/>
            </a:xfrm>
            <a:prstGeom prst="rect">
              <a:avLst/>
            </a:prstGeom>
          </p:spPr>
        </p:pic>
        <p:pic>
          <p:nvPicPr>
            <p:cNvPr id="25" name="Picture 24"/>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14118" y="5726795"/>
              <a:ext cx="464625" cy="464625"/>
            </a:xfrm>
            <a:prstGeom prst="rect">
              <a:avLst/>
            </a:prstGeom>
          </p:spPr>
        </p:pic>
        <p:pic>
          <p:nvPicPr>
            <p:cNvPr id="26" name="Picture 25"/>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010913" y="5726795"/>
              <a:ext cx="464625" cy="464625"/>
            </a:xfrm>
            <a:prstGeom prst="rect">
              <a:avLst/>
            </a:prstGeom>
          </p:spPr>
        </p:pic>
        <p:cxnSp>
          <p:nvCxnSpPr>
            <p:cNvPr id="27" name="Straight Connector 26"/>
            <p:cNvCxnSpPr>
              <a:endCxn id="26" idx="1"/>
            </p:cNvCxnSpPr>
            <p:nvPr/>
          </p:nvCxnSpPr>
          <p:spPr>
            <a:xfrm>
              <a:off x="1825707" y="5750932"/>
              <a:ext cx="185206" cy="208176"/>
            </a:xfrm>
            <a:prstGeom prst="line">
              <a:avLst/>
            </a:prstGeom>
            <a:ln w="50800">
              <a:solidFill>
                <a:schemeClr val="accent1"/>
              </a:solidFill>
              <a:headEnd type="none"/>
              <a:tailEnd type="none"/>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a:endCxn id="25" idx="3"/>
            </p:cNvCxnSpPr>
            <p:nvPr/>
          </p:nvCxnSpPr>
          <p:spPr>
            <a:xfrm flipH="1">
              <a:off x="978743" y="5753012"/>
              <a:ext cx="185190" cy="206096"/>
            </a:xfrm>
            <a:prstGeom prst="line">
              <a:avLst/>
            </a:prstGeom>
            <a:ln w="50800">
              <a:solidFill>
                <a:schemeClr val="accent1"/>
              </a:solidFill>
              <a:headEnd type="none"/>
              <a:tailEnd type="none"/>
            </a:ln>
          </p:spPr>
          <p:style>
            <a:lnRef idx="1">
              <a:schemeClr val="accent6"/>
            </a:lnRef>
            <a:fillRef idx="0">
              <a:schemeClr val="accent6"/>
            </a:fillRef>
            <a:effectRef idx="0">
              <a:schemeClr val="accent6"/>
            </a:effectRef>
            <a:fontRef idx="minor">
              <a:schemeClr val="tx1"/>
            </a:fontRef>
          </p:style>
        </p:cxnSp>
      </p:grpSp>
      <p:sp>
        <p:nvSpPr>
          <p:cNvPr id="29" name="Text Placeholder 1"/>
          <p:cNvSpPr txBox="1">
            <a:spLocks/>
          </p:cNvSpPr>
          <p:nvPr/>
        </p:nvSpPr>
        <p:spPr>
          <a:xfrm>
            <a:off x="2450758" y="1812876"/>
            <a:ext cx="4421400" cy="61981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2745" b="1" dirty="0" err="1">
                <a:solidFill>
                  <a:srgbClr val="FFFFFF"/>
                </a:solidFill>
                <a:latin typeface="Segoe UI Light"/>
              </a:rPr>
              <a:t>IReliableDictionary</a:t>
            </a:r>
            <a:r>
              <a:rPr lang="en-US" sz="2745" b="1" dirty="0">
                <a:solidFill>
                  <a:srgbClr val="FFFFFF"/>
                </a:solidFill>
                <a:latin typeface="Segoe UI Light"/>
              </a:rPr>
              <a:t>&lt;K,V&gt;</a:t>
            </a:r>
            <a:endParaRPr lang="en-US" sz="3137" b="1" dirty="0">
              <a:solidFill>
                <a:srgbClr val="FFFFFF"/>
              </a:solidFill>
              <a:latin typeface="Segoe UI Light"/>
            </a:endParaRPr>
          </a:p>
        </p:txBody>
      </p:sp>
      <p:grpSp>
        <p:nvGrpSpPr>
          <p:cNvPr id="30" name="Group 29"/>
          <p:cNvGrpSpPr/>
          <p:nvPr/>
        </p:nvGrpSpPr>
        <p:grpSpPr>
          <a:xfrm>
            <a:off x="6608175" y="1189494"/>
            <a:ext cx="1997288" cy="1641890"/>
            <a:chOff x="126834" y="4165624"/>
            <a:chExt cx="3181494" cy="2022233"/>
          </a:xfrm>
        </p:grpSpPr>
        <p:pic>
          <p:nvPicPr>
            <p:cNvPr id="31" name="Picture 30"/>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114516" y="4165624"/>
              <a:ext cx="1264353" cy="1688905"/>
            </a:xfrm>
            <a:prstGeom prst="rect">
              <a:avLst/>
            </a:prstGeom>
          </p:spPr>
        </p:pic>
        <p:pic>
          <p:nvPicPr>
            <p:cNvPr id="32" name="Picture 31"/>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29880" y="4975533"/>
              <a:ext cx="878448" cy="1212324"/>
            </a:xfrm>
            <a:prstGeom prst="rect">
              <a:avLst/>
            </a:prstGeom>
          </p:spPr>
        </p:pic>
        <p:pic>
          <p:nvPicPr>
            <p:cNvPr id="33" name="Picture 32"/>
            <p:cNvPicPr>
              <a:picLocks noChangeAspect="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26834" y="4975533"/>
              <a:ext cx="878448" cy="1212324"/>
            </a:xfrm>
            <a:prstGeom prst="rect">
              <a:avLst/>
            </a:prstGeom>
          </p:spPr>
        </p:pic>
        <p:cxnSp>
          <p:nvCxnSpPr>
            <p:cNvPr id="34" name="Straight Connector 33"/>
            <p:cNvCxnSpPr/>
            <p:nvPr/>
          </p:nvCxnSpPr>
          <p:spPr>
            <a:xfrm>
              <a:off x="2242067" y="5235412"/>
              <a:ext cx="200788" cy="185810"/>
            </a:xfrm>
            <a:prstGeom prst="line">
              <a:avLst/>
            </a:prstGeom>
            <a:ln w="50800">
              <a:solidFill>
                <a:schemeClr val="accent1"/>
              </a:solidFill>
              <a:headEnd type="none"/>
              <a:tailEnd type="none"/>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p:nvPr/>
          </p:nvCxnSpPr>
          <p:spPr>
            <a:xfrm flipV="1">
              <a:off x="910726" y="5241965"/>
              <a:ext cx="228600" cy="169816"/>
            </a:xfrm>
            <a:prstGeom prst="line">
              <a:avLst/>
            </a:prstGeom>
            <a:ln w="50800">
              <a:solidFill>
                <a:schemeClr val="accent1"/>
              </a:solidFill>
              <a:headEnd type="none"/>
              <a:tailEnd type="none"/>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345440959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19835" y="314983"/>
            <a:ext cx="10887516" cy="732105"/>
          </a:xfrm>
          <a:prstGeom prst="rect">
            <a:avLst/>
          </a:prstGeom>
        </p:spPr>
        <p:txBody>
          <a:bodyPr/>
          <a:lstStyle>
            <a:lvl1pPr algn="l" defTabSz="68584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672334">
              <a:defRPr/>
            </a:pPr>
            <a:r>
              <a:rPr lang="en-US" sz="3529" spc="-74" dirty="0">
                <a:gradFill>
                  <a:gsLst>
                    <a:gs pos="1250">
                      <a:srgbClr val="FFFFFF"/>
                    </a:gs>
                    <a:gs pos="100000">
                      <a:srgbClr val="FFFFFF"/>
                    </a:gs>
                  </a:gsLst>
                  <a:lin ang="5400000" scaled="0"/>
                </a:gradFill>
                <a:latin typeface="Segoe UI Light"/>
              </a:rPr>
              <a:t>Comparing Azure Cloud Services vs. Azure Service Fabric </a:t>
            </a:r>
          </a:p>
        </p:txBody>
      </p:sp>
      <p:pic>
        <p:nvPicPr>
          <p:cNvPr id="3" name="Picture 2"/>
          <p:cNvPicPr>
            <a:picLocks noChangeAspect="1"/>
          </p:cNvPicPr>
          <p:nvPr/>
        </p:nvPicPr>
        <p:blipFill>
          <a:blip r:embed="rId2"/>
          <a:stretch>
            <a:fillRect/>
          </a:stretch>
        </p:blipFill>
        <p:spPr>
          <a:xfrm>
            <a:off x="1072433" y="2052475"/>
            <a:ext cx="4651133" cy="2392662"/>
          </a:xfrm>
          <a:prstGeom prst="rect">
            <a:avLst/>
          </a:prstGeom>
        </p:spPr>
      </p:pic>
      <p:sp>
        <p:nvSpPr>
          <p:cNvPr id="4" name="Rectangle 3"/>
          <p:cNvSpPr/>
          <p:nvPr/>
        </p:nvSpPr>
        <p:spPr>
          <a:xfrm>
            <a:off x="1783139" y="1262641"/>
            <a:ext cx="2729617" cy="633625"/>
          </a:xfrm>
          <a:prstGeom prst="rect">
            <a:avLst/>
          </a:prstGeom>
        </p:spPr>
        <p:txBody>
          <a:bodyPr wrap="none">
            <a:spAutoFit/>
          </a:bodyPr>
          <a:lstStyle/>
          <a:p>
            <a:pPr defTabSz="914367">
              <a:defRPr/>
            </a:pPr>
            <a:r>
              <a:rPr lang="en-US" sz="1961" b="1" dirty="0">
                <a:solidFill>
                  <a:srgbClr val="FFFFFF"/>
                </a:solidFill>
                <a:latin typeface="Segoe UI" panose="020B0502040204020203" pitchFamily="34" charset="0"/>
                <a:cs typeface="Segoe UI" panose="020B0502040204020203" pitchFamily="34" charset="0"/>
              </a:rPr>
              <a:t>Azure Cloud Services </a:t>
            </a:r>
          </a:p>
          <a:p>
            <a:pPr defTabSz="914367">
              <a:defRPr/>
            </a:pPr>
            <a:r>
              <a:rPr lang="en-US" sz="1568" dirty="0">
                <a:solidFill>
                  <a:srgbClr val="FFFFFF"/>
                </a:solidFill>
                <a:latin typeface="Segoe UI" panose="020B0502040204020203" pitchFamily="34" charset="0"/>
                <a:cs typeface="Segoe UI" panose="020B0502040204020203" pitchFamily="34" charset="0"/>
              </a:rPr>
              <a:t>(Web and Worker Roles)</a:t>
            </a:r>
          </a:p>
        </p:txBody>
      </p:sp>
      <p:pic>
        <p:nvPicPr>
          <p:cNvPr id="6" name="Picture 5"/>
          <p:cNvPicPr>
            <a:picLocks noChangeAspect="1"/>
          </p:cNvPicPr>
          <p:nvPr/>
        </p:nvPicPr>
        <p:blipFill>
          <a:blip r:embed="rId3"/>
          <a:stretch>
            <a:fillRect/>
          </a:stretch>
        </p:blipFill>
        <p:spPr>
          <a:xfrm>
            <a:off x="6476222" y="2203076"/>
            <a:ext cx="4395859" cy="2143966"/>
          </a:xfrm>
          <a:prstGeom prst="rect">
            <a:avLst/>
          </a:prstGeom>
        </p:spPr>
      </p:pic>
      <p:sp>
        <p:nvSpPr>
          <p:cNvPr id="7" name="Rectangle 6"/>
          <p:cNvSpPr/>
          <p:nvPr/>
        </p:nvSpPr>
        <p:spPr>
          <a:xfrm>
            <a:off x="7515340" y="1262641"/>
            <a:ext cx="2564485" cy="635367"/>
          </a:xfrm>
          <a:prstGeom prst="rect">
            <a:avLst/>
          </a:prstGeom>
        </p:spPr>
        <p:txBody>
          <a:bodyPr wrap="none">
            <a:spAutoFit/>
          </a:bodyPr>
          <a:lstStyle/>
          <a:p>
            <a:pPr defTabSz="914367">
              <a:defRPr/>
            </a:pPr>
            <a:r>
              <a:rPr lang="en-US" sz="1961" b="1" dirty="0">
                <a:solidFill>
                  <a:srgbClr val="FFFFFF"/>
                </a:solidFill>
                <a:latin typeface="Segoe UI" panose="020B0502040204020203" pitchFamily="34" charset="0"/>
                <a:cs typeface="Segoe UI" panose="020B0502040204020203" pitchFamily="34" charset="0"/>
              </a:rPr>
              <a:t>Azure Service Fabric</a:t>
            </a:r>
          </a:p>
          <a:p>
            <a:pPr defTabSz="914367">
              <a:defRPr/>
            </a:pPr>
            <a:r>
              <a:rPr lang="en-US" sz="1568" dirty="0">
                <a:solidFill>
                  <a:srgbClr val="FFFFFF"/>
                </a:solidFill>
                <a:latin typeface="Segoe UI" panose="020B0502040204020203" pitchFamily="34" charset="0"/>
                <a:cs typeface="Segoe UI" panose="020B0502040204020203" pitchFamily="34" charset="0"/>
              </a:rPr>
              <a:t>(Microservices)</a:t>
            </a:r>
          </a:p>
        </p:txBody>
      </p:sp>
      <p:cxnSp>
        <p:nvCxnSpPr>
          <p:cNvPr id="9" name="Straight Connector 8"/>
          <p:cNvCxnSpPr/>
          <p:nvPr/>
        </p:nvCxnSpPr>
        <p:spPr>
          <a:xfrm flipH="1">
            <a:off x="6017253" y="1407263"/>
            <a:ext cx="14343" cy="451798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418643" y="1455334"/>
            <a:ext cx="5495959" cy="4868275"/>
            <a:chOff x="427037" y="1484020"/>
            <a:chExt cx="5606164" cy="4965894"/>
          </a:xfrm>
        </p:grpSpPr>
        <p:sp>
          <p:nvSpPr>
            <p:cNvPr id="5" name="Text Placeholder 3"/>
            <p:cNvSpPr txBox="1">
              <a:spLocks/>
            </p:cNvSpPr>
            <p:nvPr/>
          </p:nvSpPr>
          <p:spPr>
            <a:xfrm>
              <a:off x="427037" y="4307789"/>
              <a:ext cx="5606164" cy="2142125"/>
            </a:xfrm>
            <a:prstGeom prst="rect">
              <a:avLst/>
            </a:prstGeom>
          </p:spPr>
          <p:txBody>
            <a:bodyPr vert="horz" lIns="89642" tIns="44821" rIns="89642" bIns="44821"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lvl="1" indent="-280121" defTabSz="896386">
                <a:buFont typeface="Arial" panose="020B0604020202020204" pitchFamily="34" charset="0"/>
                <a:buChar char="•"/>
                <a:defRPr/>
              </a:pPr>
              <a:r>
                <a:rPr lang="en-US" sz="1765" dirty="0">
                  <a:solidFill>
                    <a:srgbClr val="FFFFFF"/>
                  </a:solidFill>
                  <a:latin typeface="Segoe UI Light"/>
                </a:rPr>
                <a:t>1 service instance per VM with uneven workloads</a:t>
              </a:r>
            </a:p>
            <a:p>
              <a:pPr marL="728314" lvl="1" indent="-280121" defTabSz="896386">
                <a:buFont typeface="Arial" panose="020B0604020202020204" pitchFamily="34" charset="0"/>
                <a:buChar char="•"/>
                <a:defRPr/>
              </a:pPr>
              <a:r>
                <a:rPr lang="en-US" sz="1765" dirty="0">
                  <a:solidFill>
                    <a:srgbClr val="FFFFFF"/>
                  </a:solidFill>
                  <a:latin typeface="Segoe UI Light"/>
                </a:rPr>
                <a:t>Lower compute density</a:t>
              </a:r>
            </a:p>
            <a:p>
              <a:pPr marL="728314" lvl="1" indent="-280121" defTabSz="896386">
                <a:buFont typeface="Arial" panose="020B0604020202020204" pitchFamily="34" charset="0"/>
                <a:buChar char="•"/>
                <a:defRPr/>
              </a:pPr>
              <a:r>
                <a:rPr lang="en-US" sz="1765" dirty="0">
                  <a:solidFill>
                    <a:srgbClr val="FFFFFF"/>
                  </a:solidFill>
                  <a:latin typeface="Segoe UI Light"/>
                </a:rPr>
                <a:t>Slow in deployment &amp; upgrades</a:t>
              </a:r>
            </a:p>
            <a:p>
              <a:pPr marL="728314" lvl="1" indent="-280121" defTabSz="896386">
                <a:buFont typeface="Arial" panose="020B0604020202020204" pitchFamily="34" charset="0"/>
                <a:buChar char="•"/>
                <a:defRPr/>
              </a:pPr>
              <a:r>
                <a:rPr lang="en-US" sz="1765" dirty="0">
                  <a:solidFill>
                    <a:srgbClr val="FFFFFF"/>
                  </a:solidFill>
                  <a:latin typeface="Segoe UI Light"/>
                </a:rPr>
                <a:t>Slower in scaling and disaster recovery</a:t>
              </a:r>
            </a:p>
          </p:txBody>
        </p:sp>
        <p:grpSp>
          <p:nvGrpSpPr>
            <p:cNvPr id="94" name="Group 93"/>
            <p:cNvGrpSpPr/>
            <p:nvPr/>
          </p:nvGrpSpPr>
          <p:grpSpPr>
            <a:xfrm>
              <a:off x="447734" y="1484020"/>
              <a:ext cx="2112903" cy="1287488"/>
              <a:chOff x="447734" y="1484020"/>
              <a:chExt cx="2112903" cy="1287488"/>
            </a:xfrm>
          </p:grpSpPr>
          <p:sp>
            <p:nvSpPr>
              <p:cNvPr id="12" name="Hexagon 11"/>
              <p:cNvSpPr>
                <a:spLocks noChangeAspect="1"/>
              </p:cNvSpPr>
              <p:nvPr/>
            </p:nvSpPr>
            <p:spPr bwMode="auto">
              <a:xfrm>
                <a:off x="447734" y="1484020"/>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06556" y="1655939"/>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a:stCxn id="12" idx="0"/>
              </p:cNvCxnSpPr>
              <p:nvPr/>
            </p:nvCxnSpPr>
            <p:spPr>
              <a:xfrm>
                <a:off x="1133788" y="1804060"/>
                <a:ext cx="478623"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0"/>
              </p:cNvCxnSpPr>
              <p:nvPr/>
            </p:nvCxnSpPr>
            <p:spPr>
              <a:xfrm>
                <a:off x="1133788" y="1804060"/>
                <a:ext cx="1426849" cy="47400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0"/>
              </p:cNvCxnSpPr>
              <p:nvPr/>
            </p:nvCxnSpPr>
            <p:spPr>
              <a:xfrm>
                <a:off x="1133788" y="1804060"/>
                <a:ext cx="1426849"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2" idx="0"/>
              </p:cNvCxnSpPr>
              <p:nvPr/>
            </p:nvCxnSpPr>
            <p:spPr>
              <a:xfrm>
                <a:off x="1133788" y="1804060"/>
                <a:ext cx="1426849" cy="95196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2" idx="0"/>
              </p:cNvCxnSpPr>
              <p:nvPr/>
            </p:nvCxnSpPr>
            <p:spPr>
              <a:xfrm>
                <a:off x="1133788" y="1804060"/>
                <a:ext cx="478623" cy="7364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2" idx="0"/>
              </p:cNvCxnSpPr>
              <p:nvPr/>
            </p:nvCxnSpPr>
            <p:spPr>
              <a:xfrm>
                <a:off x="1133788" y="1804060"/>
                <a:ext cx="478623" cy="96744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97" name="Group 96"/>
          <p:cNvGrpSpPr/>
          <p:nvPr/>
        </p:nvGrpSpPr>
        <p:grpSpPr>
          <a:xfrm>
            <a:off x="6134246" y="1413638"/>
            <a:ext cx="5003386" cy="4909972"/>
            <a:chOff x="6257250" y="1431549"/>
            <a:chExt cx="5103714" cy="5008427"/>
          </a:xfrm>
        </p:grpSpPr>
        <p:sp>
          <p:nvSpPr>
            <p:cNvPr id="8" name="Text Placeholder 3"/>
            <p:cNvSpPr txBox="1">
              <a:spLocks/>
            </p:cNvSpPr>
            <p:nvPr/>
          </p:nvSpPr>
          <p:spPr>
            <a:xfrm>
              <a:off x="6257250" y="4297851"/>
              <a:ext cx="5103714" cy="2142125"/>
            </a:xfrm>
            <a:prstGeom prst="rect">
              <a:avLst/>
            </a:prstGeom>
          </p:spPr>
          <p:txBody>
            <a:bodyPr vert="horz" lIns="89642" tIns="44821" rIns="89642" bIns="44821"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28314" lvl="1" indent="-280121" defTabSz="896386">
                <a:buFont typeface="Arial" panose="020B0604020202020204" pitchFamily="34" charset="0"/>
                <a:buChar char="•"/>
                <a:defRPr/>
              </a:pPr>
              <a:r>
                <a:rPr lang="en-US" sz="1765" dirty="0">
                  <a:solidFill>
                    <a:srgbClr val="FFFFFF"/>
                  </a:solidFill>
                  <a:latin typeface="Segoe UI Light"/>
                </a:rPr>
                <a:t>Many microservices per VM</a:t>
              </a:r>
            </a:p>
            <a:p>
              <a:pPr marL="728314" lvl="1" indent="-280121" defTabSz="896386">
                <a:buFont typeface="Arial" panose="020B0604020202020204" pitchFamily="34" charset="0"/>
                <a:buChar char="•"/>
                <a:defRPr/>
              </a:pPr>
              <a:r>
                <a:rPr lang="en-US" sz="1765" dirty="0">
                  <a:solidFill>
                    <a:srgbClr val="FFFFFF"/>
                  </a:solidFill>
                  <a:latin typeface="Segoe UI Light"/>
                </a:rPr>
                <a:t>High microservices density</a:t>
              </a:r>
            </a:p>
            <a:p>
              <a:pPr marL="728314" lvl="1" indent="-280121" defTabSz="896386">
                <a:buFont typeface="Arial" panose="020B0604020202020204" pitchFamily="34" charset="0"/>
                <a:buChar char="•"/>
                <a:defRPr/>
              </a:pPr>
              <a:r>
                <a:rPr lang="en-US" sz="1765" dirty="0">
                  <a:solidFill>
                    <a:srgbClr val="FFFFFF"/>
                  </a:solidFill>
                  <a:latin typeface="Segoe UI Light"/>
                </a:rPr>
                <a:t>Fast deployment &amp; upgrades</a:t>
              </a:r>
            </a:p>
            <a:p>
              <a:pPr marL="728314" lvl="1" indent="-280121" defTabSz="896386">
                <a:buFont typeface="Arial" panose="020B0604020202020204" pitchFamily="34" charset="0"/>
                <a:buChar char="•"/>
                <a:defRPr/>
              </a:pPr>
              <a:r>
                <a:rPr lang="en-US" sz="1765" dirty="0">
                  <a:solidFill>
                    <a:srgbClr val="FFFFFF"/>
                  </a:solidFill>
                  <a:latin typeface="Segoe UI Light"/>
                </a:rPr>
                <a:t>Fast scaling microservices across the cluster</a:t>
              </a:r>
            </a:p>
          </p:txBody>
        </p:sp>
        <p:grpSp>
          <p:nvGrpSpPr>
            <p:cNvPr id="96" name="Group 95"/>
            <p:cNvGrpSpPr/>
            <p:nvPr/>
          </p:nvGrpSpPr>
          <p:grpSpPr>
            <a:xfrm>
              <a:off x="6447261" y="1431549"/>
              <a:ext cx="4154744" cy="2876240"/>
              <a:chOff x="6447261" y="1431549"/>
              <a:chExt cx="4154744" cy="2876240"/>
            </a:xfrm>
          </p:grpSpPr>
          <p:sp>
            <p:nvSpPr>
              <p:cNvPr id="32" name="Hexagon 31"/>
              <p:cNvSpPr>
                <a:spLocks noChangeAspect="1"/>
              </p:cNvSpPr>
              <p:nvPr/>
            </p:nvSpPr>
            <p:spPr bwMode="auto">
              <a:xfrm>
                <a:off x="6447261" y="1431549"/>
                <a:ext cx="686054" cy="640080"/>
              </a:xfrm>
              <a:prstGeom prst="hexagon">
                <a:avLst/>
              </a:prstGeom>
              <a:solidFill>
                <a:srgbClr val="FF0000"/>
              </a:solidFill>
              <a:ln w="9525" cap="flat" cmpd="sng" algn="ctr">
                <a:noFill/>
                <a:prstDash val="solid"/>
                <a:headEnd type="none" w="med" len="med"/>
                <a:tailEnd type="none" w="med" len="med"/>
              </a:ln>
              <a:effectLst/>
            </p:spPr>
            <p:txBody>
              <a:bodyPr lIns="89630" tIns="89630" rIns="33615" bIns="33615" rtlCol="0" anchor="b" anchorCtr="0"/>
              <a:lstStyle/>
              <a:p>
                <a:pPr algn="ctr" defTabSz="913862">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3" name="Picture 23"/>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606083" y="1603468"/>
                <a:ext cx="359652" cy="296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33"/>
              <p:cNvCxnSpPr>
                <a:stCxn id="32" idx="0"/>
              </p:cNvCxnSpPr>
              <p:nvPr/>
            </p:nvCxnSpPr>
            <p:spPr>
              <a:xfrm flipH="1">
                <a:off x="6838595" y="1751589"/>
                <a:ext cx="294720" cy="2262816"/>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0"/>
              </p:cNvCxnSpPr>
              <p:nvPr/>
            </p:nvCxnSpPr>
            <p:spPr>
              <a:xfrm>
                <a:off x="7133315" y="1751589"/>
                <a:ext cx="761322" cy="151990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0"/>
              </p:cNvCxnSpPr>
              <p:nvPr/>
            </p:nvCxnSpPr>
            <p:spPr>
              <a:xfrm>
                <a:off x="7133315" y="1751589"/>
                <a:ext cx="592299" cy="7889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2" idx="0"/>
              </p:cNvCxnSpPr>
              <p:nvPr/>
            </p:nvCxnSpPr>
            <p:spPr>
              <a:xfrm flipH="1">
                <a:off x="7027087" y="1751589"/>
                <a:ext cx="106228" cy="25462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0"/>
              </p:cNvCxnSpPr>
              <p:nvPr/>
            </p:nvCxnSpPr>
            <p:spPr>
              <a:xfrm flipH="1">
                <a:off x="6838595" y="1751589"/>
                <a:ext cx="294720"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2" idx="0"/>
              </p:cNvCxnSpPr>
              <p:nvPr/>
            </p:nvCxnSpPr>
            <p:spPr>
              <a:xfrm flipH="1">
                <a:off x="7027087" y="1751589"/>
                <a:ext cx="106228" cy="127072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2" idx="0"/>
              </p:cNvCxnSpPr>
              <p:nvPr/>
            </p:nvCxnSpPr>
            <p:spPr>
              <a:xfrm>
                <a:off x="7133315" y="1751589"/>
                <a:ext cx="837522"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0"/>
              </p:cNvCxnSpPr>
              <p:nvPr/>
            </p:nvCxnSpPr>
            <p:spPr>
              <a:xfrm>
                <a:off x="7133315" y="1751589"/>
                <a:ext cx="1514657" cy="204627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2" idx="0"/>
              </p:cNvCxnSpPr>
              <p:nvPr/>
            </p:nvCxnSpPr>
            <p:spPr>
              <a:xfrm>
                <a:off x="7133315" y="1751589"/>
                <a:ext cx="592299" cy="254144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2" idx="0"/>
              </p:cNvCxnSpPr>
              <p:nvPr/>
            </p:nvCxnSpPr>
            <p:spPr>
              <a:xfrm>
                <a:off x="7133315" y="1751589"/>
                <a:ext cx="1514657" cy="101991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32" idx="0"/>
              </p:cNvCxnSpPr>
              <p:nvPr/>
            </p:nvCxnSpPr>
            <p:spPr>
              <a:xfrm>
                <a:off x="7133315" y="1751589"/>
                <a:ext cx="2742522" cy="104201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2" idx="0"/>
              </p:cNvCxnSpPr>
              <p:nvPr/>
            </p:nvCxnSpPr>
            <p:spPr>
              <a:xfrm>
                <a:off x="7133315" y="1751589"/>
                <a:ext cx="3352122" cy="793762"/>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32" idx="0"/>
              </p:cNvCxnSpPr>
              <p:nvPr/>
            </p:nvCxnSpPr>
            <p:spPr>
              <a:xfrm>
                <a:off x="7133315" y="1751589"/>
                <a:ext cx="3468690" cy="104456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0"/>
              </p:cNvCxnSpPr>
              <p:nvPr/>
            </p:nvCxnSpPr>
            <p:spPr>
              <a:xfrm>
                <a:off x="7133315" y="1751589"/>
                <a:ext cx="3468690"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0"/>
              </p:cNvCxnSpPr>
              <p:nvPr/>
            </p:nvCxnSpPr>
            <p:spPr>
              <a:xfrm>
                <a:off x="7133315" y="1751589"/>
                <a:ext cx="3275922" cy="255620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2" idx="0"/>
              </p:cNvCxnSpPr>
              <p:nvPr/>
            </p:nvCxnSpPr>
            <p:spPr>
              <a:xfrm>
                <a:off x="7133315" y="1751589"/>
                <a:ext cx="2596499" cy="231528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32" idx="0"/>
              </p:cNvCxnSpPr>
              <p:nvPr/>
            </p:nvCxnSpPr>
            <p:spPr>
              <a:xfrm>
                <a:off x="7133315" y="1751589"/>
                <a:ext cx="1675722" cy="232972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32" idx="0"/>
              </p:cNvCxnSpPr>
              <p:nvPr/>
            </p:nvCxnSpPr>
            <p:spPr>
              <a:xfrm>
                <a:off x="7133315" y="1751589"/>
                <a:ext cx="1675722" cy="136467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2" idx="0"/>
              </p:cNvCxnSpPr>
              <p:nvPr/>
            </p:nvCxnSpPr>
            <p:spPr>
              <a:xfrm>
                <a:off x="7133315" y="1751589"/>
                <a:ext cx="2590122" cy="1803349"/>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32" idx="0"/>
              </p:cNvCxnSpPr>
              <p:nvPr/>
            </p:nvCxnSpPr>
            <p:spPr>
              <a:xfrm>
                <a:off x="7133315" y="1751589"/>
                <a:ext cx="2437722" cy="1541997"/>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212718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95"/>
                                        </p:tgtEl>
                                        <p:attrNameLst>
                                          <p:attrName>style.visibility</p:attrName>
                                        </p:attrNameLst>
                                      </p:cBhvr>
                                      <p:to>
                                        <p:strVal val="visible"/>
                                      </p:to>
                                    </p:set>
                                    <p:animEffect transition="in" filter="wipe(up)">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wipe(up)">
                                      <p:cBhvr>
                                        <p:cTn id="1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a:spLocks noGrp="1"/>
          </p:cNvSpPr>
          <p:nvPr>
            <p:ph type="title"/>
          </p:nvPr>
        </p:nvSpPr>
        <p:spPr>
          <a:xfrm>
            <a:off x="2640456" y="201907"/>
            <a:ext cx="7341450" cy="627002"/>
          </a:xfrm>
        </p:spPr>
        <p:txBody>
          <a:bodyPr>
            <a:normAutofit fontScale="90000"/>
          </a:bodyPr>
          <a:lstStyle/>
          <a:p>
            <a:r>
              <a:rPr lang="en-US" dirty="0"/>
              <a:t>Cloud Service Application Design</a:t>
            </a:r>
          </a:p>
        </p:txBody>
      </p:sp>
      <p:pic>
        <p:nvPicPr>
          <p:cNvPr id="5" name="Picture 4"/>
          <p:cNvPicPr>
            <a:picLocks noChangeAspect="1"/>
          </p:cNvPicPr>
          <p:nvPr/>
        </p:nvPicPr>
        <p:blipFill>
          <a:blip r:embed="rId2"/>
          <a:stretch>
            <a:fillRect/>
          </a:stretch>
        </p:blipFill>
        <p:spPr>
          <a:xfrm>
            <a:off x="2658213" y="919039"/>
            <a:ext cx="9416088" cy="7442211"/>
          </a:xfrm>
          <a:prstGeom prst="rect">
            <a:avLst/>
          </a:prstGeom>
        </p:spPr>
      </p:pic>
    </p:spTree>
    <p:extLst>
      <p:ext uri="{BB962C8B-B14F-4D97-AF65-F5344CB8AC3E}">
        <p14:creationId xmlns:p14="http://schemas.microsoft.com/office/powerpoint/2010/main" val="11789358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a:spLocks noGrp="1"/>
          </p:cNvSpPr>
          <p:nvPr>
            <p:ph type="title"/>
          </p:nvPr>
        </p:nvSpPr>
        <p:spPr>
          <a:xfrm>
            <a:off x="2338824" y="174096"/>
            <a:ext cx="10269002" cy="899537"/>
          </a:xfrm>
        </p:spPr>
        <p:txBody>
          <a:bodyPr/>
          <a:lstStyle/>
          <a:p>
            <a:r>
              <a:rPr lang="en-US" dirty="0"/>
              <a:t>Service Fabric Application Design</a:t>
            </a:r>
          </a:p>
        </p:txBody>
      </p:sp>
      <p:pic>
        <p:nvPicPr>
          <p:cNvPr id="5" name="Picture 4"/>
          <p:cNvPicPr>
            <a:picLocks noChangeAspect="1"/>
          </p:cNvPicPr>
          <p:nvPr/>
        </p:nvPicPr>
        <p:blipFill>
          <a:blip r:embed="rId2"/>
          <a:stretch>
            <a:fillRect/>
          </a:stretch>
        </p:blipFill>
        <p:spPr>
          <a:xfrm>
            <a:off x="3004189" y="929042"/>
            <a:ext cx="8470302" cy="7458074"/>
          </a:xfrm>
          <a:prstGeom prst="rect">
            <a:avLst/>
          </a:prstGeom>
        </p:spPr>
      </p:pic>
    </p:spTree>
    <p:extLst>
      <p:ext uri="{BB962C8B-B14F-4D97-AF65-F5344CB8AC3E}">
        <p14:creationId xmlns:p14="http://schemas.microsoft.com/office/powerpoint/2010/main" val="409621137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 name="Rectangle 62"/>
          <p:cNvSpPr/>
          <p:nvPr/>
        </p:nvSpPr>
        <p:spPr>
          <a:xfrm>
            <a:off x="7975039" y="4131750"/>
            <a:ext cx="1434264" cy="1186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Segoe UI"/>
            </a:endParaRPr>
          </a:p>
        </p:txBody>
      </p:sp>
      <p:sp>
        <p:nvSpPr>
          <p:cNvPr id="5" name="TextBox 4"/>
          <p:cNvSpPr txBox="1"/>
          <p:nvPr/>
        </p:nvSpPr>
        <p:spPr>
          <a:xfrm>
            <a:off x="7995913" y="1423047"/>
            <a:ext cx="2761444" cy="331899"/>
          </a:xfrm>
          <a:prstGeom prst="rect">
            <a:avLst/>
          </a:prstGeom>
          <a:noFill/>
        </p:spPr>
        <p:txBody>
          <a:bodyPr wrap="square" rtlCol="0">
            <a:spAutoFit/>
          </a:bodyPr>
          <a:lstStyle/>
          <a:p>
            <a:pPr defTabSz="914367"/>
            <a:r>
              <a:rPr lang="en-US" sz="1568"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Service Fabric Stateful Service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5933" y="1269990"/>
            <a:ext cx="708983" cy="699367"/>
          </a:xfrm>
          <a:prstGeom prst="rect">
            <a:avLst/>
          </a:prstGeom>
        </p:spPr>
      </p:pic>
      <p:cxnSp>
        <p:nvCxnSpPr>
          <p:cNvPr id="10" name="Straight Connector 9"/>
          <p:cNvCxnSpPr>
            <a:stCxn id="80" idx="2"/>
          </p:cNvCxnSpPr>
          <p:nvPr/>
        </p:nvCxnSpPr>
        <p:spPr>
          <a:xfrm flipH="1">
            <a:off x="8692172" y="2973747"/>
            <a:ext cx="6485" cy="1040133"/>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08317" y="3916584"/>
            <a:ext cx="1974388" cy="1801077"/>
          </a:xfrm>
          <a:prstGeom prst="rect">
            <a:avLst/>
          </a:prstGeom>
        </p:spPr>
      </p:pic>
      <p:sp>
        <p:nvSpPr>
          <p:cNvPr id="31" name="Title 2"/>
          <p:cNvSpPr>
            <a:spLocks noGrp="1"/>
          </p:cNvSpPr>
          <p:nvPr>
            <p:ph type="title"/>
          </p:nvPr>
        </p:nvSpPr>
        <p:spPr>
          <a:xfrm>
            <a:off x="269241" y="289957"/>
            <a:ext cx="11655840" cy="899537"/>
          </a:xfrm>
        </p:spPr>
        <p:txBody>
          <a:bodyPr/>
          <a:lstStyle/>
          <a:p>
            <a:pPr algn="ctr"/>
            <a:r>
              <a:rPr lang="en-US" sz="3921" dirty="0"/>
              <a:t>Comparing Azure Cloud Services vs. Azure Service Fabric </a:t>
            </a:r>
          </a:p>
        </p:txBody>
      </p:sp>
      <p:grpSp>
        <p:nvGrpSpPr>
          <p:cNvPr id="32" name="Group 31"/>
          <p:cNvGrpSpPr/>
          <p:nvPr/>
        </p:nvGrpSpPr>
        <p:grpSpPr>
          <a:xfrm>
            <a:off x="384529" y="1310888"/>
            <a:ext cx="5088550" cy="721329"/>
            <a:chOff x="4077299" y="667800"/>
            <a:chExt cx="3301799" cy="415637"/>
          </a:xfrm>
        </p:grpSpPr>
        <p:pic>
          <p:nvPicPr>
            <p:cNvPr id="33" name="Picture 32"/>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077299" y="667800"/>
              <a:ext cx="415637" cy="415637"/>
            </a:xfrm>
            <a:prstGeom prst="rect">
              <a:avLst/>
            </a:prstGeom>
          </p:spPr>
        </p:pic>
        <p:sp>
          <p:nvSpPr>
            <p:cNvPr id="34" name="TextBox 33"/>
            <p:cNvSpPr txBox="1"/>
            <p:nvPr/>
          </p:nvSpPr>
          <p:spPr>
            <a:xfrm>
              <a:off x="4500102" y="742923"/>
              <a:ext cx="2878996" cy="191243"/>
            </a:xfrm>
            <a:prstGeom prst="rect">
              <a:avLst/>
            </a:prstGeom>
            <a:noFill/>
          </p:spPr>
          <p:txBody>
            <a:bodyPr wrap="none" rtlCol="0">
              <a:spAutoFit/>
            </a:bodyPr>
            <a:lstStyle/>
            <a:p>
              <a:pPr defTabSz="914367"/>
              <a:r>
                <a:rPr lang="en-US" sz="1568" dirty="0">
                  <a:solidFill>
                    <a:prstClr val="white">
                      <a:lumMod val="85000"/>
                    </a:prstClr>
                  </a:solidFill>
                  <a:latin typeface="Segoe UI Light" panose="020B0502040204020203" pitchFamily="34" charset="0"/>
                  <a:ea typeface="Arial Unicode MS" panose="020B0604020202020204" pitchFamily="34" charset="-128"/>
                  <a:cs typeface="Segoe UI Light" panose="020B0502040204020203" pitchFamily="34" charset="0"/>
                </a:rPr>
                <a:t>Cloud Services OR Service Fabric Stateless Service</a:t>
              </a:r>
            </a:p>
          </p:txBody>
        </p:sp>
      </p:grpSp>
      <p:grpSp>
        <p:nvGrpSpPr>
          <p:cNvPr id="36" name="Group 35"/>
          <p:cNvGrpSpPr/>
          <p:nvPr/>
        </p:nvGrpSpPr>
        <p:grpSpPr>
          <a:xfrm>
            <a:off x="1865625" y="2132084"/>
            <a:ext cx="859978" cy="820192"/>
            <a:chOff x="6413287" y="1383004"/>
            <a:chExt cx="357786" cy="357786"/>
          </a:xfrm>
        </p:grpSpPr>
        <p:sp>
          <p:nvSpPr>
            <p:cNvPr id="58" name="Rectangle 57"/>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Segoe UI"/>
              </a:endParaRPr>
            </a:p>
          </p:txBody>
        </p:sp>
        <p:pic>
          <p:nvPicPr>
            <p:cNvPr id="59" name="Picture 58"/>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sp>
        <p:nvSpPr>
          <p:cNvPr id="37" name="Rounded Rectangle 36"/>
          <p:cNvSpPr/>
          <p:nvPr/>
        </p:nvSpPr>
        <p:spPr>
          <a:xfrm>
            <a:off x="1704074" y="5142109"/>
            <a:ext cx="2963660" cy="1055223"/>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1765" dirty="0">
              <a:solidFill>
                <a:prstClr val="white"/>
              </a:solidFill>
              <a:latin typeface="Segoe UI"/>
            </a:endParaRPr>
          </a:p>
        </p:txBody>
      </p:sp>
      <p:pic>
        <p:nvPicPr>
          <p:cNvPr id="38" name="Picture 37" descr="Storage table.png"/>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2791326" y="5204570"/>
            <a:ext cx="779747" cy="743677"/>
          </a:xfrm>
          <a:prstGeom prst="rect">
            <a:avLst/>
          </a:prstGeom>
        </p:spPr>
      </p:pic>
      <p:sp>
        <p:nvSpPr>
          <p:cNvPr id="39" name="TextBox 38"/>
          <p:cNvSpPr txBox="1"/>
          <p:nvPr/>
        </p:nvSpPr>
        <p:spPr>
          <a:xfrm>
            <a:off x="2500027" y="5966442"/>
            <a:ext cx="1529491" cy="185442"/>
          </a:xfrm>
          <a:prstGeom prst="rect">
            <a:avLst/>
          </a:prstGeom>
          <a:noFill/>
          <a:ln>
            <a:noFill/>
          </a:ln>
        </p:spPr>
        <p:txBody>
          <a:bodyPr wrap="none" lIns="0" tIns="26893" rIns="0" bIns="0" rtlCol="0">
            <a:noAutofit/>
          </a:bodyPr>
          <a:lstStyle/>
          <a:p>
            <a:pPr defTabSz="914367">
              <a:lnSpc>
                <a:spcPts val="784"/>
              </a:lnSpc>
            </a:pPr>
            <a:r>
              <a:rPr lang="en-US" sz="1078" b="1" dirty="0">
                <a:solidFill>
                  <a:srgbClr val="184381"/>
                </a:solidFill>
                <a:latin typeface="Segoe UI"/>
                <a:ea typeface="Arial Unicode MS" panose="020B0604020202020204" pitchFamily="34" charset="-128"/>
                <a:cs typeface="Segoe UI" panose="020B0502040204020203" pitchFamily="34" charset="0"/>
              </a:rPr>
              <a:t>Azure Tables/NoSQL</a:t>
            </a:r>
            <a:endParaRPr lang="en-US" sz="980" b="1" dirty="0">
              <a:solidFill>
                <a:srgbClr val="184381"/>
              </a:solidFill>
              <a:latin typeface="Segoe UI"/>
              <a:ea typeface="Arial Unicode MS" panose="020B0604020202020204" pitchFamily="34" charset="-128"/>
              <a:cs typeface="Segoe UI" panose="020B0502040204020203" pitchFamily="34" charset="0"/>
            </a:endParaRPr>
          </a:p>
        </p:txBody>
      </p:sp>
      <p:grpSp>
        <p:nvGrpSpPr>
          <p:cNvPr id="40" name="Group 39"/>
          <p:cNvGrpSpPr/>
          <p:nvPr/>
        </p:nvGrpSpPr>
        <p:grpSpPr>
          <a:xfrm>
            <a:off x="3618256" y="3815786"/>
            <a:ext cx="909963" cy="867868"/>
            <a:chOff x="3877859" y="2328517"/>
            <a:chExt cx="378582" cy="378582"/>
          </a:xfrm>
        </p:grpSpPr>
        <p:sp>
          <p:nvSpPr>
            <p:cNvPr id="56" name="Rectangle 55"/>
            <p:cNvSpPr/>
            <p:nvPr/>
          </p:nvSpPr>
          <p:spPr>
            <a:xfrm>
              <a:off x="3903242"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Segoe UI"/>
              </a:endParaRPr>
            </a:p>
          </p:txBody>
        </p:sp>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877859" y="2328517"/>
              <a:ext cx="378582" cy="378582"/>
            </a:xfrm>
            <a:prstGeom prst="rect">
              <a:avLst/>
            </a:prstGeom>
          </p:spPr>
        </p:pic>
      </p:grpSp>
      <p:pic>
        <p:nvPicPr>
          <p:cNvPr id="41" name="Picture 40"/>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088871" y="2503841"/>
            <a:ext cx="1875512" cy="1552913"/>
          </a:xfrm>
          <a:prstGeom prst="rect">
            <a:avLst/>
          </a:prstGeom>
        </p:spPr>
      </p:pic>
      <p:cxnSp>
        <p:nvCxnSpPr>
          <p:cNvPr id="42" name="Straight Connector 41"/>
          <p:cNvCxnSpPr/>
          <p:nvPr/>
        </p:nvCxnSpPr>
        <p:spPr>
          <a:xfrm flipH="1">
            <a:off x="4040664" y="4592495"/>
            <a:ext cx="10768" cy="556805"/>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1890199" y="3815773"/>
            <a:ext cx="909963" cy="867866"/>
            <a:chOff x="3983276" y="2328517"/>
            <a:chExt cx="378582" cy="378582"/>
          </a:xfrm>
        </p:grpSpPr>
        <p:sp>
          <p:nvSpPr>
            <p:cNvPr id="54" name="Rectangle 53"/>
            <p:cNvSpPr/>
            <p:nvPr/>
          </p:nvSpPr>
          <p:spPr>
            <a:xfrm>
              <a:off x="3995903" y="2385357"/>
              <a:ext cx="303801" cy="194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Segoe UI"/>
              </a:endParaRPr>
            </a:p>
          </p:txBody>
        </p:sp>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983276" y="2328517"/>
              <a:ext cx="378582" cy="378582"/>
            </a:xfrm>
            <a:prstGeom prst="rect">
              <a:avLst/>
            </a:prstGeom>
          </p:spPr>
        </p:pic>
      </p:grpSp>
      <p:cxnSp>
        <p:nvCxnSpPr>
          <p:cNvPr id="52" name="Straight Connector 51"/>
          <p:cNvCxnSpPr/>
          <p:nvPr/>
        </p:nvCxnSpPr>
        <p:spPr>
          <a:xfrm flipH="1">
            <a:off x="2298710" y="4592497"/>
            <a:ext cx="10768" cy="556804"/>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278664" y="2984110"/>
            <a:ext cx="0" cy="826170"/>
          </a:xfrm>
          <a:prstGeom prst="line">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flipH="1">
            <a:off x="4631383" y="3304092"/>
            <a:ext cx="415292" cy="827658"/>
            <a:chOff x="4909933" y="1723258"/>
            <a:chExt cx="172778" cy="361042"/>
          </a:xfrm>
        </p:grpSpPr>
        <p:cxnSp>
          <p:nvCxnSpPr>
            <p:cNvPr id="49" name="Straight Connector 48"/>
            <p:cNvCxnSpPr/>
            <p:nvPr/>
          </p:nvCxnSpPr>
          <p:spPr>
            <a:xfrm>
              <a:off x="4909933" y="1723258"/>
              <a:ext cx="5316" cy="3610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909933" y="2078984"/>
              <a:ext cx="17277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2584527" y="2982962"/>
            <a:ext cx="415292" cy="321385"/>
            <a:chOff x="4813600" y="1859143"/>
            <a:chExt cx="172778" cy="140195"/>
          </a:xfrm>
        </p:grpSpPr>
        <p:cxnSp>
          <p:nvCxnSpPr>
            <p:cNvPr id="47" name="Straight Connector 46"/>
            <p:cNvCxnSpPr/>
            <p:nvPr/>
          </p:nvCxnSpPr>
          <p:spPr>
            <a:xfrm>
              <a:off x="4818968" y="1859143"/>
              <a:ext cx="0" cy="1356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4813600" y="1999338"/>
              <a:ext cx="17277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3098791" y="3613161"/>
            <a:ext cx="1474632" cy="348889"/>
          </a:xfrm>
          <a:prstGeom prst="rect">
            <a:avLst/>
          </a:prstGeom>
          <a:noFill/>
          <a:ln>
            <a:noFill/>
          </a:ln>
        </p:spPr>
        <p:txBody>
          <a:bodyPr wrap="none" lIns="0" tIns="26893" rIns="0" bIns="0" rtlCol="0">
            <a:noAutofit/>
          </a:bodyPr>
          <a:lstStyle/>
          <a:p>
            <a:pPr defTabSz="914367">
              <a:lnSpc>
                <a:spcPts val="784"/>
              </a:lnSpc>
            </a:pPr>
            <a:r>
              <a:rPr lang="en-US" sz="980" b="1" dirty="0">
                <a:solidFill>
                  <a:prstClr val="white"/>
                </a:solidFill>
                <a:latin typeface="Segoe UI"/>
                <a:ea typeface="Arial Unicode MS" panose="020B0604020202020204" pitchFamily="34" charset="-128"/>
                <a:cs typeface="Segoe UI" panose="020B0502040204020203" pitchFamily="34" charset="0"/>
              </a:rPr>
              <a:t>Azure Queue</a:t>
            </a:r>
          </a:p>
        </p:txBody>
      </p:sp>
      <p:grpSp>
        <p:nvGrpSpPr>
          <p:cNvPr id="65" name="Group 64"/>
          <p:cNvGrpSpPr/>
          <p:nvPr/>
        </p:nvGrpSpPr>
        <p:grpSpPr>
          <a:xfrm>
            <a:off x="7891990" y="4090232"/>
            <a:ext cx="493603" cy="259378"/>
            <a:chOff x="514118" y="5078322"/>
            <a:chExt cx="1961420" cy="1113098"/>
          </a:xfrm>
        </p:grpSpPr>
        <p:pic>
          <p:nvPicPr>
            <p:cNvPr id="66" name="Picture 65"/>
            <p:cNvPicPr>
              <a:picLocks noChangeAspect="1"/>
            </p:cNvPicPr>
            <p:nvPr/>
          </p:nvPicPr>
          <p:blipFill>
            <a:blip r:embed="rId8">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161020" y="5078322"/>
              <a:ext cx="685800" cy="685800"/>
            </a:xfrm>
            <a:prstGeom prst="rect">
              <a:avLst/>
            </a:prstGeom>
          </p:spPr>
        </p:pic>
        <p:pic>
          <p:nvPicPr>
            <p:cNvPr id="67" name="Picture 66"/>
            <p:cNvPicPr>
              <a:picLocks noChangeAspect="1"/>
            </p:cNvPicPr>
            <p:nvPr/>
          </p:nvPicPr>
          <p:blipFill>
            <a:blip r:embed="rId8">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14118" y="5726795"/>
              <a:ext cx="464625" cy="464625"/>
            </a:xfrm>
            <a:prstGeom prst="rect">
              <a:avLst/>
            </a:prstGeom>
          </p:spPr>
        </p:pic>
        <p:pic>
          <p:nvPicPr>
            <p:cNvPr id="68" name="Picture 67"/>
            <p:cNvPicPr>
              <a:picLocks noChangeAspect="1"/>
            </p:cNvPicPr>
            <p:nvPr/>
          </p:nvPicPr>
          <p:blipFill>
            <a:blip r:embed="rId8">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010913" y="5726795"/>
              <a:ext cx="464625" cy="464625"/>
            </a:xfrm>
            <a:prstGeom prst="rect">
              <a:avLst/>
            </a:prstGeom>
          </p:spPr>
        </p:pic>
        <p:cxnSp>
          <p:nvCxnSpPr>
            <p:cNvPr id="69" name="Straight Connector 68"/>
            <p:cNvCxnSpPr>
              <a:endCxn id="68" idx="1"/>
            </p:cNvCxnSpPr>
            <p:nvPr/>
          </p:nvCxnSpPr>
          <p:spPr>
            <a:xfrm>
              <a:off x="1825707" y="5750932"/>
              <a:ext cx="185206" cy="208176"/>
            </a:xfrm>
            <a:prstGeom prst="line">
              <a:avLst/>
            </a:prstGeom>
            <a:ln w="50800">
              <a:solidFill>
                <a:schemeClr val="accent1"/>
              </a:solidFill>
              <a:headEnd type="none"/>
              <a:tailEnd type="none"/>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a:endCxn id="67" idx="3"/>
            </p:cNvCxnSpPr>
            <p:nvPr/>
          </p:nvCxnSpPr>
          <p:spPr>
            <a:xfrm flipH="1">
              <a:off x="978743" y="5753012"/>
              <a:ext cx="185190" cy="206096"/>
            </a:xfrm>
            <a:prstGeom prst="line">
              <a:avLst/>
            </a:prstGeom>
            <a:ln w="50800">
              <a:solidFill>
                <a:schemeClr val="accent1"/>
              </a:solidFill>
              <a:headEnd type="none"/>
              <a:tailEnd type="none"/>
            </a:ln>
          </p:spPr>
          <p:style>
            <a:lnRef idx="1">
              <a:schemeClr val="accent6"/>
            </a:lnRef>
            <a:fillRef idx="0">
              <a:schemeClr val="accent6"/>
            </a:fillRef>
            <a:effectRef idx="0">
              <a:schemeClr val="accent6"/>
            </a:effectRef>
            <a:fontRef idx="minor">
              <a:schemeClr val="tx1"/>
            </a:fontRef>
          </p:style>
        </p:cxnSp>
      </p:grpSp>
      <p:grpSp>
        <p:nvGrpSpPr>
          <p:cNvPr id="71" name="Group 70"/>
          <p:cNvGrpSpPr/>
          <p:nvPr/>
        </p:nvGrpSpPr>
        <p:grpSpPr>
          <a:xfrm>
            <a:off x="9028408" y="4802796"/>
            <a:ext cx="447709" cy="575046"/>
            <a:chOff x="126834" y="4165624"/>
            <a:chExt cx="3181494" cy="2022233"/>
          </a:xfrm>
        </p:grpSpPr>
        <p:pic>
          <p:nvPicPr>
            <p:cNvPr id="72" name="Picture 71"/>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114516" y="4165624"/>
              <a:ext cx="1264353" cy="1688905"/>
            </a:xfrm>
            <a:prstGeom prst="rect">
              <a:avLst/>
            </a:prstGeom>
          </p:spPr>
        </p:pic>
        <p:pic>
          <p:nvPicPr>
            <p:cNvPr id="73" name="Picture 72"/>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2429880" y="4975533"/>
              <a:ext cx="878448" cy="1212324"/>
            </a:xfrm>
            <a:prstGeom prst="rect">
              <a:avLst/>
            </a:prstGeom>
          </p:spPr>
        </p:pic>
        <p:pic>
          <p:nvPicPr>
            <p:cNvPr id="74" name="Picture 73"/>
            <p:cNvPicPr>
              <a:picLocks noChangeAspect="1"/>
            </p:cNvPicPr>
            <p:nvPr/>
          </p:nvPicPr>
          <p:blipFill>
            <a:blip r:embed="rId7">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26834" y="4975533"/>
              <a:ext cx="878448" cy="1212324"/>
            </a:xfrm>
            <a:prstGeom prst="rect">
              <a:avLst/>
            </a:prstGeom>
          </p:spPr>
        </p:pic>
        <p:cxnSp>
          <p:nvCxnSpPr>
            <p:cNvPr id="75" name="Straight Connector 74"/>
            <p:cNvCxnSpPr/>
            <p:nvPr/>
          </p:nvCxnSpPr>
          <p:spPr>
            <a:xfrm>
              <a:off x="2242067" y="5235412"/>
              <a:ext cx="200788" cy="185810"/>
            </a:xfrm>
            <a:prstGeom prst="line">
              <a:avLst/>
            </a:prstGeom>
            <a:ln w="50800">
              <a:solidFill>
                <a:schemeClr val="accent1"/>
              </a:solidFill>
              <a:headEnd type="none"/>
              <a:tailEnd type="none"/>
            </a:ln>
          </p:spPr>
          <p:style>
            <a:lnRef idx="1">
              <a:schemeClr val="accent6"/>
            </a:lnRef>
            <a:fillRef idx="0">
              <a:schemeClr val="accent6"/>
            </a:fillRef>
            <a:effectRef idx="0">
              <a:schemeClr val="accent6"/>
            </a:effectRef>
            <a:fontRef idx="minor">
              <a:schemeClr val="tx1"/>
            </a:fontRef>
          </p:style>
        </p:cxnSp>
        <p:cxnSp>
          <p:nvCxnSpPr>
            <p:cNvPr id="76" name="Straight Connector 75"/>
            <p:cNvCxnSpPr/>
            <p:nvPr/>
          </p:nvCxnSpPr>
          <p:spPr>
            <a:xfrm flipV="1">
              <a:off x="910726" y="5241965"/>
              <a:ext cx="228600" cy="169816"/>
            </a:xfrm>
            <a:prstGeom prst="line">
              <a:avLst/>
            </a:prstGeom>
            <a:ln w="50800">
              <a:solidFill>
                <a:schemeClr val="accent1"/>
              </a:solidFill>
              <a:headEnd type="none"/>
              <a:tailEnd type="none"/>
            </a:ln>
          </p:spPr>
          <p:style>
            <a:lnRef idx="1">
              <a:schemeClr val="accent6"/>
            </a:lnRef>
            <a:fillRef idx="0">
              <a:schemeClr val="accent6"/>
            </a:fillRef>
            <a:effectRef idx="0">
              <a:schemeClr val="accent6"/>
            </a:effectRef>
            <a:fontRef idx="minor">
              <a:schemeClr val="tx1"/>
            </a:fontRef>
          </p:style>
        </p:cxnSp>
      </p:grpSp>
      <p:grpSp>
        <p:nvGrpSpPr>
          <p:cNvPr id="78" name="Group 77"/>
          <p:cNvGrpSpPr/>
          <p:nvPr/>
        </p:nvGrpSpPr>
        <p:grpSpPr>
          <a:xfrm>
            <a:off x="8268667" y="2153555"/>
            <a:ext cx="859978" cy="820192"/>
            <a:chOff x="6413287" y="1383004"/>
            <a:chExt cx="357786" cy="357786"/>
          </a:xfrm>
        </p:grpSpPr>
        <p:sp>
          <p:nvSpPr>
            <p:cNvPr id="79" name="Rectangle 78"/>
            <p:cNvSpPr/>
            <p:nvPr/>
          </p:nvSpPr>
          <p:spPr>
            <a:xfrm>
              <a:off x="6434766" y="1452154"/>
              <a:ext cx="313990" cy="2169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dirty="0">
                <a:solidFill>
                  <a:prstClr val="white"/>
                </a:solidFill>
                <a:latin typeface="Segoe UI"/>
              </a:endParaRPr>
            </a:p>
          </p:txBody>
        </p:sp>
        <p:pic>
          <p:nvPicPr>
            <p:cNvPr id="80" name="Picture 79"/>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6413287" y="1383004"/>
              <a:ext cx="357786" cy="357786"/>
            </a:xfrm>
            <a:prstGeom prst="rect">
              <a:avLst/>
            </a:prstGeom>
          </p:spPr>
        </p:pic>
      </p:grpSp>
      <p:cxnSp>
        <p:nvCxnSpPr>
          <p:cNvPr id="81" name="Straight Connector 80"/>
          <p:cNvCxnSpPr/>
          <p:nvPr/>
        </p:nvCxnSpPr>
        <p:spPr>
          <a:xfrm>
            <a:off x="5827075" y="1278400"/>
            <a:ext cx="0" cy="5377695"/>
          </a:xfrm>
          <a:prstGeom prst="line">
            <a:avLst/>
          </a:prstGeom>
          <a:noFill/>
          <a:ln w="15875" cap="flat" cmpd="sng" algn="ctr">
            <a:solidFill>
              <a:sysClr val="windowText" lastClr="000000"/>
            </a:solidFill>
            <a:prstDash val="solid"/>
            <a:miter lim="800000"/>
          </a:ln>
          <a:effectLst/>
        </p:spPr>
      </p:cxnSp>
      <p:pic>
        <p:nvPicPr>
          <p:cNvPr id="60" name="Picture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174" y="2098442"/>
            <a:ext cx="708983" cy="699367"/>
          </a:xfrm>
          <a:prstGeom prst="rect">
            <a:avLst/>
          </a:prstGeom>
        </p:spPr>
      </p:pic>
    </p:spTree>
    <p:extLst>
      <p:ext uri="{BB962C8B-B14F-4D97-AF65-F5344CB8AC3E}">
        <p14:creationId xmlns:p14="http://schemas.microsoft.com/office/powerpoint/2010/main" val="10838442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78" y="2334069"/>
            <a:ext cx="11655840" cy="1667715"/>
          </a:xfrm>
        </p:spPr>
        <p:txBody>
          <a:bodyPr/>
          <a:lstStyle/>
          <a:p>
            <a:r>
              <a:rPr lang="en-US" sz="6000" dirty="0"/>
              <a:t>“Loosely coupled service oriented architecture with bounded contexts.”</a:t>
            </a:r>
          </a:p>
        </p:txBody>
      </p:sp>
      <p:sp>
        <p:nvSpPr>
          <p:cNvPr id="5" name="Text Placeholder 5">
            <a:extLst>
              <a:ext uri="{FF2B5EF4-FFF2-40B4-BE49-F238E27FC236}">
                <a16:creationId xmlns:a16="http://schemas.microsoft.com/office/drawing/2014/main" id="{BAFCCE33-9A0E-4A63-AE41-048D2846A5C7}"/>
              </a:ext>
            </a:extLst>
          </p:cNvPr>
          <p:cNvSpPr txBox="1">
            <a:spLocks/>
          </p:cNvSpPr>
          <p:nvPr/>
        </p:nvSpPr>
        <p:spPr>
          <a:xfrm>
            <a:off x="3765479" y="4319180"/>
            <a:ext cx="7394628" cy="1391407"/>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r"/>
            <a:r>
              <a:rPr lang="en-US" dirty="0"/>
              <a:t>Adrian Cockcroft</a:t>
            </a:r>
          </a:p>
          <a:p>
            <a:pPr algn="r"/>
            <a:r>
              <a:rPr lang="en-US" dirty="0"/>
              <a:t>Netflix Cloud Architect / VP AWS</a:t>
            </a:r>
          </a:p>
        </p:txBody>
      </p:sp>
    </p:spTree>
    <p:extLst>
      <p:ext uri="{BB962C8B-B14F-4D97-AF65-F5344CB8AC3E}">
        <p14:creationId xmlns:p14="http://schemas.microsoft.com/office/powerpoint/2010/main" val="21568269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 name="Oval 13"/>
          <p:cNvSpPr/>
          <p:nvPr/>
        </p:nvSpPr>
        <p:spPr bwMode="auto">
          <a:xfrm>
            <a:off x="3682699" y="1449397"/>
            <a:ext cx="7021994" cy="4706229"/>
          </a:xfrm>
          <a:prstGeom prst="ellipse">
            <a:avLst/>
          </a:prstGeom>
          <a:noFill/>
          <a:ln w="38100">
            <a:solidFill>
              <a:schemeClr val="bg2">
                <a:lumMod val="20000"/>
                <a:lumOff val="8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 name="Picture 8"/>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5751211" y="-542729"/>
            <a:ext cx="3260827" cy="3436295"/>
          </a:xfrm>
          <a:prstGeom prst="rect">
            <a:avLst/>
          </a:prstGeom>
        </p:spPr>
      </p:pic>
      <p:pic>
        <p:nvPicPr>
          <p:cNvPr id="8" name="Picture 7"/>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824277" y="1038535"/>
            <a:ext cx="3260827" cy="3436295"/>
          </a:xfrm>
          <a:prstGeom prst="rect">
            <a:avLst/>
          </a:prstGeom>
        </p:spPr>
      </p:pic>
      <p:pic>
        <p:nvPicPr>
          <p:cNvPr id="10" name="Picture 9"/>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838328" y="3051750"/>
            <a:ext cx="3260827" cy="3436295"/>
          </a:xfrm>
          <a:prstGeom prst="rect">
            <a:avLst/>
          </a:prstGeom>
        </p:spPr>
      </p:pic>
      <p:pic>
        <p:nvPicPr>
          <p:cNvPr id="11" name="Picture 10"/>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5746542" y="4549531"/>
            <a:ext cx="3260827" cy="3436295"/>
          </a:xfrm>
          <a:prstGeom prst="rect">
            <a:avLst/>
          </a:prstGeom>
        </p:spPr>
      </p:pic>
      <p:pic>
        <p:nvPicPr>
          <p:cNvPr id="12" name="Picture 1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8787799" y="1038535"/>
            <a:ext cx="3260827" cy="3436295"/>
          </a:xfrm>
          <a:prstGeom prst="rect">
            <a:avLst/>
          </a:prstGeom>
        </p:spPr>
      </p:pic>
      <p:pic>
        <p:nvPicPr>
          <p:cNvPr id="13" name="Picture 1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8836478" y="3042970"/>
            <a:ext cx="3260827" cy="3436295"/>
          </a:xfrm>
          <a:prstGeom prst="rect">
            <a:avLst/>
          </a:prstGeom>
        </p:spPr>
      </p:pic>
      <p:sp>
        <p:nvSpPr>
          <p:cNvPr id="17" name="Rounded Rectangle 16"/>
          <p:cNvSpPr/>
          <p:nvPr/>
        </p:nvSpPr>
        <p:spPr bwMode="auto">
          <a:xfrm>
            <a:off x="568047" y="4204655"/>
            <a:ext cx="1030629" cy="2250104"/>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ounded Rectangle 17"/>
          <p:cNvSpPr/>
          <p:nvPr/>
        </p:nvSpPr>
        <p:spPr bwMode="auto">
          <a:xfrm>
            <a:off x="582099" y="889130"/>
            <a:ext cx="1030629" cy="2304591"/>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p:cNvSpPr/>
          <p:nvPr/>
        </p:nvSpPr>
        <p:spPr bwMode="auto">
          <a:xfrm>
            <a:off x="906430" y="1132229"/>
            <a:ext cx="359462" cy="30382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p:cNvSpPr/>
          <p:nvPr/>
        </p:nvSpPr>
        <p:spPr bwMode="auto">
          <a:xfrm>
            <a:off x="903630" y="1132229"/>
            <a:ext cx="359462" cy="30382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p:cNvSpPr/>
          <p:nvPr/>
        </p:nvSpPr>
        <p:spPr bwMode="auto">
          <a:xfrm>
            <a:off x="896533" y="1128267"/>
            <a:ext cx="359462" cy="30382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p:cNvSpPr/>
          <p:nvPr/>
        </p:nvSpPr>
        <p:spPr bwMode="auto">
          <a:xfrm>
            <a:off x="906430" y="1875822"/>
            <a:ext cx="359462" cy="30382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924397" y="1875822"/>
            <a:ext cx="359462" cy="30382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p:nvPr/>
        </p:nvSpPr>
        <p:spPr bwMode="auto">
          <a:xfrm>
            <a:off x="924397" y="1878086"/>
            <a:ext cx="359462" cy="30382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p:nvPr/>
        </p:nvSpPr>
        <p:spPr bwMode="auto">
          <a:xfrm>
            <a:off x="906430" y="2603247"/>
            <a:ext cx="359462" cy="30382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p:nvPr/>
        </p:nvSpPr>
        <p:spPr bwMode="auto">
          <a:xfrm>
            <a:off x="924397" y="2603247"/>
            <a:ext cx="359462" cy="30382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p:cNvSpPr/>
          <p:nvPr/>
        </p:nvSpPr>
        <p:spPr bwMode="auto">
          <a:xfrm>
            <a:off x="924397" y="2605511"/>
            <a:ext cx="359462" cy="30382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p:cNvSpPr/>
          <p:nvPr/>
        </p:nvSpPr>
        <p:spPr bwMode="auto">
          <a:xfrm>
            <a:off x="879458" y="4487897"/>
            <a:ext cx="358570" cy="3047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p:cNvSpPr/>
          <p:nvPr/>
        </p:nvSpPr>
        <p:spPr bwMode="auto">
          <a:xfrm>
            <a:off x="897425" y="4487897"/>
            <a:ext cx="358570" cy="3047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p:cNvSpPr/>
          <p:nvPr/>
        </p:nvSpPr>
        <p:spPr bwMode="auto">
          <a:xfrm>
            <a:off x="897425" y="4490161"/>
            <a:ext cx="358570" cy="3047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p:cNvSpPr/>
          <p:nvPr/>
        </p:nvSpPr>
        <p:spPr bwMode="auto">
          <a:xfrm>
            <a:off x="879458" y="5219849"/>
            <a:ext cx="358570" cy="304784"/>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p:cNvSpPr/>
          <p:nvPr/>
        </p:nvSpPr>
        <p:spPr bwMode="auto">
          <a:xfrm>
            <a:off x="878185" y="5219849"/>
            <a:ext cx="358570" cy="304784"/>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Hexagon 32"/>
          <p:cNvSpPr/>
          <p:nvPr/>
        </p:nvSpPr>
        <p:spPr bwMode="auto">
          <a:xfrm>
            <a:off x="880714" y="5228534"/>
            <a:ext cx="358570" cy="304784"/>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Hexagon 33"/>
          <p:cNvSpPr/>
          <p:nvPr/>
        </p:nvSpPr>
        <p:spPr bwMode="auto">
          <a:xfrm>
            <a:off x="879458" y="5947274"/>
            <a:ext cx="358570" cy="304784"/>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Hexagon 34"/>
          <p:cNvSpPr/>
          <p:nvPr/>
        </p:nvSpPr>
        <p:spPr bwMode="auto">
          <a:xfrm>
            <a:off x="889891" y="5964642"/>
            <a:ext cx="358570" cy="304784"/>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p:cNvSpPr/>
          <p:nvPr/>
        </p:nvSpPr>
        <p:spPr bwMode="auto">
          <a:xfrm>
            <a:off x="908822" y="5956156"/>
            <a:ext cx="358570" cy="304784"/>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p:cNvSpPr/>
          <p:nvPr/>
        </p:nvSpPr>
        <p:spPr bwMode="auto">
          <a:xfrm>
            <a:off x="907322" y="1134493"/>
            <a:ext cx="359462" cy="30382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Hexagon 37"/>
          <p:cNvSpPr/>
          <p:nvPr/>
        </p:nvSpPr>
        <p:spPr bwMode="auto">
          <a:xfrm>
            <a:off x="915414" y="1880761"/>
            <a:ext cx="359462" cy="30382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Hexagon 40"/>
          <p:cNvSpPr/>
          <p:nvPr/>
        </p:nvSpPr>
        <p:spPr bwMode="auto">
          <a:xfrm>
            <a:off x="922698" y="2603247"/>
            <a:ext cx="359462" cy="30382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TextBox 42"/>
          <p:cNvSpPr txBox="1"/>
          <p:nvPr/>
        </p:nvSpPr>
        <p:spPr>
          <a:xfrm>
            <a:off x="558272" y="3181424"/>
            <a:ext cx="1195233"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FFFFFF"/>
                    </a:gs>
                    <a:gs pos="30000">
                      <a:srgbClr val="FFFFFF"/>
                    </a:gs>
                  </a:gsLst>
                  <a:lin ang="5400000" scaled="0"/>
                </a:gradFill>
                <a:latin typeface="Segoe UI"/>
              </a:rPr>
              <a:t>App1</a:t>
            </a:r>
          </a:p>
        </p:txBody>
      </p:sp>
      <p:sp>
        <p:nvSpPr>
          <p:cNvPr id="44" name="TextBox 43"/>
          <p:cNvSpPr txBox="1"/>
          <p:nvPr/>
        </p:nvSpPr>
        <p:spPr>
          <a:xfrm>
            <a:off x="553215" y="6340102"/>
            <a:ext cx="1195233"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FFFFFF"/>
                    </a:gs>
                    <a:gs pos="30000">
                      <a:srgbClr val="FFFFFF"/>
                    </a:gs>
                  </a:gsLst>
                  <a:lin ang="5400000" scaled="0"/>
                </a:gradFill>
                <a:latin typeface="Segoe UI"/>
              </a:rPr>
              <a:t>App2</a:t>
            </a:r>
          </a:p>
        </p:txBody>
      </p:sp>
      <p:sp>
        <p:nvSpPr>
          <p:cNvPr id="39" name="Hexagon 38"/>
          <p:cNvSpPr/>
          <p:nvPr/>
        </p:nvSpPr>
        <p:spPr bwMode="auto">
          <a:xfrm>
            <a:off x="890627" y="4485634"/>
            <a:ext cx="358570" cy="3047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Hexagon 39"/>
          <p:cNvSpPr/>
          <p:nvPr/>
        </p:nvSpPr>
        <p:spPr bwMode="auto">
          <a:xfrm>
            <a:off x="907322" y="5224007"/>
            <a:ext cx="358570" cy="304784"/>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Hexagon 44"/>
          <p:cNvSpPr/>
          <p:nvPr/>
        </p:nvSpPr>
        <p:spPr bwMode="auto">
          <a:xfrm>
            <a:off x="899356" y="5964857"/>
            <a:ext cx="358570" cy="304784"/>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Title 2"/>
          <p:cNvSpPr>
            <a:spLocks noGrp="1"/>
          </p:cNvSpPr>
          <p:nvPr>
            <p:ph type="title"/>
          </p:nvPr>
        </p:nvSpPr>
        <p:spPr>
          <a:xfrm>
            <a:off x="296724" y="-81997"/>
            <a:ext cx="11655840" cy="899537"/>
          </a:xfrm>
        </p:spPr>
        <p:txBody>
          <a:bodyPr/>
          <a:lstStyle/>
          <a:p>
            <a:r>
              <a:rPr lang="en-US" dirty="0"/>
              <a:t>Service Fabric cluster with </a:t>
            </a:r>
            <a:r>
              <a:rPr lang="en-US" dirty="0" err="1"/>
              <a:t>microservices</a:t>
            </a:r>
            <a:endParaRPr lang="en-US" dirty="0"/>
          </a:p>
        </p:txBody>
      </p:sp>
    </p:spTree>
    <p:extLst>
      <p:ext uri="{BB962C8B-B14F-4D97-AF65-F5344CB8AC3E}">
        <p14:creationId xmlns:p14="http://schemas.microsoft.com/office/powerpoint/2010/main" val="1791616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0" nodeType="clickEffect">
                                  <p:stCondLst>
                                    <p:cond delay="0"/>
                                  </p:stCondLst>
                                  <p:childTnLst>
                                    <p:animMotion origin="layout" path="M 4.74087E-6 -3.77667E-6 L 0.41409 -0.04539 " pathEditMode="relative" rAng="0" ptsTypes="AA">
                                      <p:cBhvr>
                                        <p:cTn id="66" dur="2000" fill="hold"/>
                                        <p:tgtEl>
                                          <p:spTgt spid="21"/>
                                        </p:tgtEl>
                                        <p:attrNameLst>
                                          <p:attrName>ppt_x</p:attrName>
                                          <p:attrName>ppt_y</p:attrName>
                                        </p:attrNameLst>
                                      </p:cBhvr>
                                      <p:rCtr x="20705" y="-2270"/>
                                    </p:animMotion>
                                  </p:childTnLst>
                                </p:cTn>
                              </p:par>
                              <p:par>
                                <p:cTn id="67" presetID="42" presetClass="path" presetSubtype="0" accel="50000" decel="50000" fill="hold" grpId="0" nodeType="withEffect">
                                  <p:stCondLst>
                                    <p:cond delay="0"/>
                                  </p:stCondLst>
                                  <p:childTnLst>
                                    <p:animMotion origin="layout" path="M -3.50268E-6 0.00204 L 0.29474 0.18316 " pathEditMode="relative" rAng="0" ptsTypes="AA">
                                      <p:cBhvr>
                                        <p:cTn id="68" dur="2000" fill="hold"/>
                                        <p:tgtEl>
                                          <p:spTgt spid="20"/>
                                        </p:tgtEl>
                                        <p:attrNameLst>
                                          <p:attrName>ppt_x</p:attrName>
                                          <p:attrName>ppt_y</p:attrName>
                                        </p:attrNameLst>
                                      </p:cBhvr>
                                      <p:rCtr x="14731" y="9056"/>
                                    </p:animMotion>
                                  </p:childTnLst>
                                </p:cTn>
                              </p:par>
                              <p:par>
                                <p:cTn id="69" presetID="42" presetClass="path" presetSubtype="0" accel="50000" decel="50000" fill="hold" grpId="0" nodeType="withEffect">
                                  <p:stCondLst>
                                    <p:cond delay="0"/>
                                  </p:stCondLst>
                                  <p:childTnLst>
                                    <p:animMotion origin="layout" path="M 0.01506 0.00386 L 0.42328 0.71062 " pathEditMode="relative" rAng="0" ptsTypes="AA">
                                      <p:cBhvr>
                                        <p:cTn id="70" dur="2000" fill="hold"/>
                                        <p:tgtEl>
                                          <p:spTgt spid="19"/>
                                        </p:tgtEl>
                                        <p:attrNameLst>
                                          <p:attrName>ppt_x</p:attrName>
                                          <p:attrName>ppt_y</p:attrName>
                                        </p:attrNameLst>
                                      </p:cBhvr>
                                      <p:rCtr x="20411" y="35338"/>
                                    </p:animMotion>
                                  </p:childTnLst>
                                </p:cTn>
                              </p:par>
                              <p:par>
                                <p:cTn id="71" presetID="42" presetClass="path" presetSubtype="0" accel="50000" decel="50000" fill="hold" grpId="0" nodeType="withEffect">
                                  <p:stCondLst>
                                    <p:cond delay="0"/>
                                  </p:stCondLst>
                                  <p:childTnLst>
                                    <p:animMotion origin="layout" path="M -1.15139E-6 3.50431E-6 L 0.66837 0.08261 " pathEditMode="relative" rAng="0" ptsTypes="AA">
                                      <p:cBhvr>
                                        <p:cTn id="72" dur="2000" fill="hold"/>
                                        <p:tgtEl>
                                          <p:spTgt spid="24"/>
                                        </p:tgtEl>
                                        <p:attrNameLst>
                                          <p:attrName>ppt_x</p:attrName>
                                          <p:attrName>ppt_y</p:attrName>
                                        </p:attrNameLst>
                                      </p:cBhvr>
                                      <p:rCtr x="33418" y="4131"/>
                                    </p:animMotion>
                                  </p:childTnLst>
                                </p:cTn>
                              </p:par>
                              <p:par>
                                <p:cTn id="73" presetID="42" presetClass="path" presetSubtype="0" accel="50000" decel="50000" fill="hold" grpId="0" nodeType="withEffect">
                                  <p:stCondLst>
                                    <p:cond delay="0"/>
                                  </p:stCondLst>
                                  <p:childTnLst>
                                    <p:animMotion origin="layout" path="M -1.15139E-6 -2.56922E-6 L 0.73577 0.37631 " pathEditMode="relative" rAng="0" ptsTypes="AA">
                                      <p:cBhvr>
                                        <p:cTn id="74" dur="2000" fill="hold"/>
                                        <p:tgtEl>
                                          <p:spTgt spid="23"/>
                                        </p:tgtEl>
                                        <p:attrNameLst>
                                          <p:attrName>ppt_x</p:attrName>
                                          <p:attrName>ppt_y</p:attrName>
                                        </p:attrNameLst>
                                      </p:cBhvr>
                                      <p:rCtr x="36788" y="18815"/>
                                    </p:animMotion>
                                  </p:childTnLst>
                                </p:cTn>
                              </p:par>
                              <p:par>
                                <p:cTn id="75" presetID="42" presetClass="path" presetSubtype="0" accel="50000" decel="50000" fill="hold" grpId="0" nodeType="withEffect">
                                  <p:stCondLst>
                                    <p:cond delay="0"/>
                                  </p:stCondLst>
                                  <p:childTnLst>
                                    <p:animMotion origin="layout" path="M -1.15139E-6 3.87199E-6 L 0.4723 -0.15706 " pathEditMode="relative" rAng="0" ptsTypes="AA">
                                      <p:cBhvr>
                                        <p:cTn id="76" dur="2000" fill="hold"/>
                                        <p:tgtEl>
                                          <p:spTgt spid="22"/>
                                        </p:tgtEl>
                                        <p:attrNameLst>
                                          <p:attrName>ppt_x</p:attrName>
                                          <p:attrName>ppt_y</p:attrName>
                                        </p:attrNameLst>
                                      </p:cBhvr>
                                      <p:rCtr x="23615" y="-7853"/>
                                    </p:animMotion>
                                  </p:childTnLst>
                                </p:cTn>
                              </p:par>
                              <p:par>
                                <p:cTn id="77" presetID="42" presetClass="path" presetSubtype="0" accel="50000" decel="50000" fill="hold" grpId="0" nodeType="withEffect">
                                  <p:stCondLst>
                                    <p:cond delay="0"/>
                                  </p:stCondLst>
                                  <p:childTnLst>
                                    <p:animMotion origin="layout" path="M -2.93592E-6 -1.88379E-6 L 0.17207 -0.03132 " pathEditMode="relative" rAng="0" ptsTypes="AA">
                                      <p:cBhvr>
                                        <p:cTn id="78" dur="2000" fill="hold"/>
                                        <p:tgtEl>
                                          <p:spTgt spid="27"/>
                                        </p:tgtEl>
                                        <p:attrNameLst>
                                          <p:attrName>ppt_x</p:attrName>
                                          <p:attrName>ppt_y</p:attrName>
                                        </p:attrNameLst>
                                      </p:cBhvr>
                                      <p:rCtr x="8604" y="-1566"/>
                                    </p:animMotion>
                                  </p:childTnLst>
                                </p:cTn>
                              </p:par>
                              <p:par>
                                <p:cTn id="79" presetID="42" presetClass="path" presetSubtype="0" accel="50000" decel="50000" fill="hold" grpId="0" nodeType="withEffect">
                                  <p:stCondLst>
                                    <p:cond delay="0"/>
                                  </p:stCondLst>
                                  <p:childTnLst>
                                    <p:animMotion origin="layout" path="M -1.15139E-6 0.01294 L 0.17692 0.25602 " pathEditMode="relative" rAng="0" ptsTypes="AA">
                                      <p:cBhvr>
                                        <p:cTn id="80" dur="2000" fill="hold"/>
                                        <p:tgtEl>
                                          <p:spTgt spid="26"/>
                                        </p:tgtEl>
                                        <p:attrNameLst>
                                          <p:attrName>ppt_x</p:attrName>
                                          <p:attrName>ppt_y</p:attrName>
                                        </p:attrNameLst>
                                      </p:cBhvr>
                                      <p:rCtr x="8846" y="12143"/>
                                    </p:animMotion>
                                  </p:childTnLst>
                                </p:cTn>
                              </p:par>
                              <p:par>
                                <p:cTn id="81" presetID="42" presetClass="path" presetSubtype="0" accel="50000" decel="50000" fill="hold" grpId="0" nodeType="withEffect">
                                  <p:stCondLst>
                                    <p:cond delay="0"/>
                                  </p:stCondLst>
                                  <p:childTnLst>
                                    <p:animMotion origin="layout" path="M 2.98443E-6 -1.36178E-6 L 0.6759 0.27009 " pathEditMode="relative" rAng="0" ptsTypes="AA">
                                      <p:cBhvr>
                                        <p:cTn id="82" dur="2000" fill="hold"/>
                                        <p:tgtEl>
                                          <p:spTgt spid="25"/>
                                        </p:tgtEl>
                                        <p:attrNameLst>
                                          <p:attrName>ppt_x</p:attrName>
                                          <p:attrName>ppt_y</p:attrName>
                                        </p:attrNameLst>
                                      </p:cBhvr>
                                      <p:rCtr x="33789" y="13504"/>
                                    </p:animMotion>
                                  </p:childTnLst>
                                </p:cTn>
                              </p:par>
                              <p:par>
                                <p:cTn id="83" presetID="42" presetClass="path" presetSubtype="0" accel="50000" decel="50000" fill="hold" grpId="0" nodeType="withEffect">
                                  <p:stCondLst>
                                    <p:cond delay="0"/>
                                  </p:stCondLst>
                                  <p:childTnLst>
                                    <p:animMotion origin="layout" path="M -2.90784E-6 -1.32093E-6 L 0.53587 -0.53881 " pathEditMode="relative" rAng="0" ptsTypes="AA">
                                      <p:cBhvr>
                                        <p:cTn id="84" dur="2000" fill="hold"/>
                                        <p:tgtEl>
                                          <p:spTgt spid="30"/>
                                        </p:tgtEl>
                                        <p:attrNameLst>
                                          <p:attrName>ppt_x</p:attrName>
                                          <p:attrName>ppt_y</p:attrName>
                                        </p:attrNameLst>
                                      </p:cBhvr>
                                      <p:rCtr x="26793" y="-26941"/>
                                    </p:animMotion>
                                  </p:childTnLst>
                                </p:cTn>
                              </p:par>
                              <p:par>
                                <p:cTn id="85" presetID="42" presetClass="path" presetSubtype="0" accel="50000" decel="50000" fill="hold" grpId="0" nodeType="withEffect">
                                  <p:stCondLst>
                                    <p:cond delay="0"/>
                                  </p:stCondLst>
                                  <p:childTnLst>
                                    <p:animMotion origin="layout" path="M -2.90784E-6 2.60554E-6 L 0.72798 -0.30323 " pathEditMode="relative" rAng="0" ptsTypes="AA">
                                      <p:cBhvr>
                                        <p:cTn id="86" dur="2000" fill="hold"/>
                                        <p:tgtEl>
                                          <p:spTgt spid="29"/>
                                        </p:tgtEl>
                                        <p:attrNameLst>
                                          <p:attrName>ppt_x</p:attrName>
                                          <p:attrName>ppt_y</p:attrName>
                                        </p:attrNameLst>
                                      </p:cBhvr>
                                      <p:rCtr x="36393" y="-15161"/>
                                    </p:animMotion>
                                  </p:childTnLst>
                                </p:cTn>
                              </p:par>
                              <p:par>
                                <p:cTn id="87" presetID="42" presetClass="path" presetSubtype="0" accel="50000" decel="50000" fill="hold" grpId="0" nodeType="withEffect">
                                  <p:stCondLst>
                                    <p:cond delay="0"/>
                                  </p:stCondLst>
                                  <p:childTnLst>
                                    <p:animMotion origin="layout" path="M -0.0037 0.00953 L 0.548 0.22219 " pathEditMode="relative" rAng="0" ptsTypes="AA">
                                      <p:cBhvr>
                                        <p:cTn id="88" dur="2000" fill="hold"/>
                                        <p:tgtEl>
                                          <p:spTgt spid="28"/>
                                        </p:tgtEl>
                                        <p:attrNameLst>
                                          <p:attrName>ppt_x</p:attrName>
                                          <p:attrName>ppt_y</p:attrName>
                                        </p:attrNameLst>
                                      </p:cBhvr>
                                      <p:rCtr x="27585" y="10622"/>
                                    </p:animMotion>
                                  </p:childTnLst>
                                </p:cTn>
                              </p:par>
                              <p:par>
                                <p:cTn id="89" presetID="42" presetClass="path" presetSubtype="0" accel="50000" decel="50000" fill="hold" grpId="0" nodeType="withEffect">
                                  <p:stCondLst>
                                    <p:cond delay="0"/>
                                  </p:stCondLst>
                                  <p:childTnLst>
                                    <p:animMotion origin="layout" path="M 0.00051 -0.10644 L 0.23628 -0.41534 " pathEditMode="relative" rAng="0" ptsTypes="AA">
                                      <p:cBhvr>
                                        <p:cTn id="90" dur="2000" fill="hold"/>
                                        <p:tgtEl>
                                          <p:spTgt spid="33"/>
                                        </p:tgtEl>
                                        <p:attrNameLst>
                                          <p:attrName>ppt_x</p:attrName>
                                          <p:attrName>ppt_y</p:attrName>
                                        </p:attrNameLst>
                                      </p:cBhvr>
                                      <p:rCtr x="11782" y="-15456"/>
                                    </p:animMotion>
                                  </p:childTnLst>
                                </p:cTn>
                              </p:par>
                              <p:par>
                                <p:cTn id="91" presetID="42" presetClass="path" presetSubtype="0" accel="50000" decel="50000" fill="hold" grpId="0" nodeType="withEffect">
                                  <p:stCondLst>
                                    <p:cond delay="0"/>
                                  </p:stCondLst>
                                  <p:childTnLst>
                                    <p:animMotion origin="layout" path="M -2.90784E-6 0.01112 L 0.23947 -0.12256 " pathEditMode="relative" rAng="0" ptsTypes="AA">
                                      <p:cBhvr>
                                        <p:cTn id="92" dur="2000" fill="hold"/>
                                        <p:tgtEl>
                                          <p:spTgt spid="32"/>
                                        </p:tgtEl>
                                        <p:attrNameLst>
                                          <p:attrName>ppt_x</p:attrName>
                                          <p:attrName>ppt_y</p:attrName>
                                        </p:attrNameLst>
                                      </p:cBhvr>
                                      <p:rCtr x="11973" y="-6695"/>
                                    </p:animMotion>
                                  </p:childTnLst>
                                </p:cTn>
                              </p:par>
                              <p:par>
                                <p:cTn id="93" presetID="42" presetClass="path" presetSubtype="0" accel="50000" decel="50000" fill="hold" grpId="0" nodeType="withEffect">
                                  <p:stCondLst>
                                    <p:cond delay="0"/>
                                  </p:stCondLst>
                                  <p:childTnLst>
                                    <p:animMotion origin="layout" path="M -1.12331E-6 2.92329E-6 L 0.79844 -0.1119 " pathEditMode="relative" rAng="0" ptsTypes="AA">
                                      <p:cBhvr>
                                        <p:cTn id="94" dur="2000" fill="hold"/>
                                        <p:tgtEl>
                                          <p:spTgt spid="31"/>
                                        </p:tgtEl>
                                        <p:attrNameLst>
                                          <p:attrName>ppt_x</p:attrName>
                                          <p:attrName>ppt_y</p:attrName>
                                        </p:attrNameLst>
                                      </p:cBhvr>
                                      <p:rCtr x="39916" y="-5606"/>
                                    </p:animMotion>
                                  </p:childTnLst>
                                </p:cTn>
                              </p:par>
                              <p:par>
                                <p:cTn id="95" presetID="42" presetClass="path" presetSubtype="0" accel="50000" decel="50000" fill="hold" grpId="0" nodeType="withEffect">
                                  <p:stCondLst>
                                    <p:cond delay="0"/>
                                  </p:stCondLst>
                                  <p:childTnLst>
                                    <p:animMotion origin="layout" path="M 3.55119E-6 -6.85429E-7 L 0.78899 -0.51634 " pathEditMode="relative" rAng="0" ptsTypes="AA">
                                      <p:cBhvr>
                                        <p:cTn id="96" dur="2000" fill="hold"/>
                                        <p:tgtEl>
                                          <p:spTgt spid="36"/>
                                        </p:tgtEl>
                                        <p:attrNameLst>
                                          <p:attrName>ppt_x</p:attrName>
                                          <p:attrName>ppt_y</p:attrName>
                                        </p:attrNameLst>
                                      </p:cBhvr>
                                      <p:rCtr x="39443" y="-25828"/>
                                    </p:animMotion>
                                  </p:childTnLst>
                                </p:cTn>
                              </p:par>
                              <p:par>
                                <p:cTn id="97" presetID="42" presetClass="path" presetSubtype="0" accel="50000" decel="50000" fill="hold" grpId="0" nodeType="withEffect">
                                  <p:stCondLst>
                                    <p:cond delay="0"/>
                                  </p:stCondLst>
                                  <p:childTnLst>
                                    <p:animMotion origin="layout" path="M -4.66428E-6 4.49841E-6 L 0.48584 0.00567 " pathEditMode="relative" rAng="0" ptsTypes="AA">
                                      <p:cBhvr>
                                        <p:cTn id="98" dur="2000" fill="hold"/>
                                        <p:tgtEl>
                                          <p:spTgt spid="35"/>
                                        </p:tgtEl>
                                        <p:attrNameLst>
                                          <p:attrName>ppt_x</p:attrName>
                                          <p:attrName>ppt_y</p:attrName>
                                        </p:attrNameLst>
                                      </p:cBhvr>
                                      <p:rCtr x="24292" y="272"/>
                                    </p:animMotion>
                                  </p:childTnLst>
                                </p:cTn>
                              </p:par>
                              <p:par>
                                <p:cTn id="99" presetID="42" presetClass="path" presetSubtype="0" accel="50000" decel="50000" fill="hold" grpId="0" nodeType="withEffect">
                                  <p:stCondLst>
                                    <p:cond delay="0"/>
                                  </p:stCondLst>
                                  <p:childTnLst>
                                    <p:animMotion origin="layout" path="M -1.12331E-6 1.09396E-6 L 0.29589 -0.22855 " pathEditMode="relative" rAng="0" ptsTypes="AA">
                                      <p:cBhvr>
                                        <p:cTn id="100" dur="2000" fill="hold"/>
                                        <p:tgtEl>
                                          <p:spTgt spid="34"/>
                                        </p:tgtEl>
                                        <p:attrNameLst>
                                          <p:attrName>ppt_x</p:attrName>
                                          <p:attrName>ppt_y</p:attrName>
                                        </p:attrNameLst>
                                      </p:cBhvr>
                                      <p:rCtr x="14794" y="-114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8" grpId="0" animBg="1"/>
      <p:bldP spid="41" grpId="0" animBg="1"/>
      <p:bldP spid="43" grpId="0"/>
      <p:bldP spid="44" grpId="0"/>
      <p:bldP spid="39" grpId="0" animBg="1"/>
      <p:bldP spid="40" grpId="0" animBg="1"/>
      <p:bldP spid="4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bwMode="auto">
          <a:xfrm>
            <a:off x="3682699" y="1449397"/>
            <a:ext cx="7021994" cy="4706229"/>
          </a:xfrm>
          <a:prstGeom prst="ellipse">
            <a:avLst/>
          </a:prstGeom>
          <a:noFill/>
          <a:ln w="38100">
            <a:solidFill>
              <a:schemeClr val="bg2">
                <a:lumMod val="20000"/>
                <a:lumOff val="8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 name="Picture 50"/>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824277" y="1038535"/>
            <a:ext cx="3260827" cy="3436295"/>
          </a:xfrm>
          <a:prstGeom prst="rect">
            <a:avLst/>
          </a:prstGeom>
        </p:spPr>
      </p:pic>
      <p:pic>
        <p:nvPicPr>
          <p:cNvPr id="52" name="Picture 5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838328" y="3051750"/>
            <a:ext cx="3260827" cy="3436295"/>
          </a:xfrm>
          <a:prstGeom prst="rect">
            <a:avLst/>
          </a:prstGeom>
        </p:spPr>
      </p:pic>
      <p:pic>
        <p:nvPicPr>
          <p:cNvPr id="9" name="Picture 8"/>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5751211" y="-542729"/>
            <a:ext cx="3260827" cy="3436295"/>
          </a:xfrm>
          <a:prstGeom prst="rect">
            <a:avLst/>
          </a:prstGeom>
        </p:spPr>
      </p:pic>
      <p:pic>
        <p:nvPicPr>
          <p:cNvPr id="11" name="Picture 10"/>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5759371" y="4504698"/>
            <a:ext cx="3260827" cy="3436295"/>
          </a:xfrm>
          <a:prstGeom prst="rect">
            <a:avLst/>
          </a:prstGeom>
        </p:spPr>
      </p:pic>
      <p:pic>
        <p:nvPicPr>
          <p:cNvPr id="12" name="Picture 1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8787799" y="1038535"/>
            <a:ext cx="3260827" cy="3436295"/>
          </a:xfrm>
          <a:prstGeom prst="rect">
            <a:avLst/>
          </a:prstGeom>
        </p:spPr>
      </p:pic>
      <p:pic>
        <p:nvPicPr>
          <p:cNvPr id="13" name="Picture 1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8836478" y="3042970"/>
            <a:ext cx="3260827" cy="3436295"/>
          </a:xfrm>
          <a:prstGeom prst="rect">
            <a:avLst/>
          </a:prstGeom>
        </p:spPr>
      </p:pic>
      <p:sp>
        <p:nvSpPr>
          <p:cNvPr id="17" name="Rounded Rectangle 16"/>
          <p:cNvSpPr/>
          <p:nvPr/>
        </p:nvSpPr>
        <p:spPr bwMode="auto">
          <a:xfrm>
            <a:off x="568047" y="4204655"/>
            <a:ext cx="1030629" cy="2250104"/>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ounded Rectangle 17"/>
          <p:cNvSpPr/>
          <p:nvPr/>
        </p:nvSpPr>
        <p:spPr bwMode="auto">
          <a:xfrm>
            <a:off x="582099" y="889130"/>
            <a:ext cx="1030629" cy="2304591"/>
          </a:xfrm>
          <a:prstGeom prst="roundRect">
            <a:avLst/>
          </a:prstGeom>
          <a:solidFill>
            <a:schemeClr val="tx2">
              <a:lumMod val="6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Hexagon 18"/>
          <p:cNvSpPr/>
          <p:nvPr/>
        </p:nvSpPr>
        <p:spPr bwMode="auto">
          <a:xfrm>
            <a:off x="906430" y="1132229"/>
            <a:ext cx="359462" cy="30382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Hexagon 19"/>
          <p:cNvSpPr/>
          <p:nvPr/>
        </p:nvSpPr>
        <p:spPr bwMode="auto">
          <a:xfrm>
            <a:off x="903630" y="1132229"/>
            <a:ext cx="359462" cy="30382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Hexagon 20"/>
          <p:cNvSpPr/>
          <p:nvPr/>
        </p:nvSpPr>
        <p:spPr bwMode="auto">
          <a:xfrm>
            <a:off x="896533" y="1128267"/>
            <a:ext cx="359462" cy="30382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Hexagon 21"/>
          <p:cNvSpPr/>
          <p:nvPr/>
        </p:nvSpPr>
        <p:spPr bwMode="auto">
          <a:xfrm>
            <a:off x="906430" y="1875822"/>
            <a:ext cx="359462" cy="30382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Hexagon 22"/>
          <p:cNvSpPr/>
          <p:nvPr/>
        </p:nvSpPr>
        <p:spPr bwMode="auto">
          <a:xfrm>
            <a:off x="924397" y="1875822"/>
            <a:ext cx="359462" cy="30382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p:nvPr/>
        </p:nvSpPr>
        <p:spPr bwMode="auto">
          <a:xfrm>
            <a:off x="924397" y="1878086"/>
            <a:ext cx="359462" cy="30382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p:nvPr/>
        </p:nvSpPr>
        <p:spPr bwMode="auto">
          <a:xfrm>
            <a:off x="906430" y="2603247"/>
            <a:ext cx="359462" cy="30382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p:nvPr/>
        </p:nvSpPr>
        <p:spPr bwMode="auto">
          <a:xfrm>
            <a:off x="924397" y="2603247"/>
            <a:ext cx="359462" cy="30382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Hexagon 26"/>
          <p:cNvSpPr/>
          <p:nvPr/>
        </p:nvSpPr>
        <p:spPr bwMode="auto">
          <a:xfrm>
            <a:off x="924397" y="2605511"/>
            <a:ext cx="359462" cy="30382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Hexagon 27"/>
          <p:cNvSpPr/>
          <p:nvPr/>
        </p:nvSpPr>
        <p:spPr bwMode="auto">
          <a:xfrm>
            <a:off x="879458" y="4487897"/>
            <a:ext cx="358570" cy="3047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Hexagon 28"/>
          <p:cNvSpPr/>
          <p:nvPr/>
        </p:nvSpPr>
        <p:spPr bwMode="auto">
          <a:xfrm>
            <a:off x="897425" y="4487897"/>
            <a:ext cx="358570" cy="3047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Hexagon 29"/>
          <p:cNvSpPr/>
          <p:nvPr/>
        </p:nvSpPr>
        <p:spPr bwMode="auto">
          <a:xfrm>
            <a:off x="897425" y="4490161"/>
            <a:ext cx="358570" cy="3047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Hexagon 30"/>
          <p:cNvSpPr/>
          <p:nvPr/>
        </p:nvSpPr>
        <p:spPr bwMode="auto">
          <a:xfrm>
            <a:off x="879458" y="5219849"/>
            <a:ext cx="358570" cy="304784"/>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Hexagon 31"/>
          <p:cNvSpPr/>
          <p:nvPr/>
        </p:nvSpPr>
        <p:spPr bwMode="auto">
          <a:xfrm>
            <a:off x="878185" y="5219849"/>
            <a:ext cx="358570" cy="304784"/>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Hexagon 32"/>
          <p:cNvSpPr/>
          <p:nvPr/>
        </p:nvSpPr>
        <p:spPr bwMode="auto">
          <a:xfrm>
            <a:off x="880714" y="5228534"/>
            <a:ext cx="358570" cy="304784"/>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Hexagon 33"/>
          <p:cNvSpPr/>
          <p:nvPr/>
        </p:nvSpPr>
        <p:spPr bwMode="auto">
          <a:xfrm>
            <a:off x="879458" y="5947274"/>
            <a:ext cx="358570" cy="304784"/>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Hexagon 34"/>
          <p:cNvSpPr/>
          <p:nvPr/>
        </p:nvSpPr>
        <p:spPr bwMode="auto">
          <a:xfrm>
            <a:off x="889891" y="5964642"/>
            <a:ext cx="358570" cy="304784"/>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Hexagon 35"/>
          <p:cNvSpPr/>
          <p:nvPr/>
        </p:nvSpPr>
        <p:spPr bwMode="auto">
          <a:xfrm>
            <a:off x="908822" y="5956156"/>
            <a:ext cx="358570" cy="304784"/>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Hexagon 36"/>
          <p:cNvSpPr/>
          <p:nvPr/>
        </p:nvSpPr>
        <p:spPr bwMode="auto">
          <a:xfrm>
            <a:off x="907322" y="1134493"/>
            <a:ext cx="359462" cy="30382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Hexagon 37"/>
          <p:cNvSpPr/>
          <p:nvPr/>
        </p:nvSpPr>
        <p:spPr bwMode="auto">
          <a:xfrm>
            <a:off x="915414" y="1880761"/>
            <a:ext cx="359462" cy="303824"/>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Hexagon 40"/>
          <p:cNvSpPr/>
          <p:nvPr/>
        </p:nvSpPr>
        <p:spPr bwMode="auto">
          <a:xfrm>
            <a:off x="922698" y="2603247"/>
            <a:ext cx="359462" cy="30382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Title 2"/>
          <p:cNvSpPr>
            <a:spLocks noGrp="1"/>
          </p:cNvSpPr>
          <p:nvPr>
            <p:ph type="title"/>
          </p:nvPr>
        </p:nvSpPr>
        <p:spPr>
          <a:xfrm>
            <a:off x="1" y="-76713"/>
            <a:ext cx="11655840" cy="899537"/>
          </a:xfrm>
        </p:spPr>
        <p:txBody>
          <a:bodyPr/>
          <a:lstStyle/>
          <a:p>
            <a:r>
              <a:rPr lang="en-US" dirty="0"/>
              <a:t>Handling machine failures</a:t>
            </a:r>
          </a:p>
        </p:txBody>
      </p:sp>
      <p:sp>
        <p:nvSpPr>
          <p:cNvPr id="43" name="TextBox 42"/>
          <p:cNvSpPr txBox="1"/>
          <p:nvPr/>
        </p:nvSpPr>
        <p:spPr>
          <a:xfrm>
            <a:off x="558272" y="3181424"/>
            <a:ext cx="1195233"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FFFFFF"/>
                    </a:gs>
                    <a:gs pos="30000">
                      <a:srgbClr val="FFFFFF"/>
                    </a:gs>
                  </a:gsLst>
                  <a:lin ang="5400000" scaled="0"/>
                </a:gradFill>
                <a:latin typeface="Segoe UI"/>
              </a:rPr>
              <a:t>App1</a:t>
            </a:r>
          </a:p>
        </p:txBody>
      </p:sp>
      <p:sp>
        <p:nvSpPr>
          <p:cNvPr id="44" name="TextBox 43"/>
          <p:cNvSpPr txBox="1"/>
          <p:nvPr/>
        </p:nvSpPr>
        <p:spPr>
          <a:xfrm>
            <a:off x="553215" y="6340102"/>
            <a:ext cx="1195233"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gradFill>
                  <a:gsLst>
                    <a:gs pos="2917">
                      <a:srgbClr val="FFFFFF"/>
                    </a:gs>
                    <a:gs pos="30000">
                      <a:srgbClr val="FFFFFF"/>
                    </a:gs>
                  </a:gsLst>
                  <a:lin ang="5400000" scaled="0"/>
                </a:gradFill>
                <a:latin typeface="Segoe UI"/>
              </a:rPr>
              <a:t>App2</a:t>
            </a:r>
          </a:p>
        </p:txBody>
      </p:sp>
      <p:sp>
        <p:nvSpPr>
          <p:cNvPr id="39" name="Hexagon 38"/>
          <p:cNvSpPr/>
          <p:nvPr/>
        </p:nvSpPr>
        <p:spPr bwMode="auto">
          <a:xfrm>
            <a:off x="890627" y="4485634"/>
            <a:ext cx="358570" cy="3047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Hexagon 39"/>
          <p:cNvSpPr/>
          <p:nvPr/>
        </p:nvSpPr>
        <p:spPr bwMode="auto">
          <a:xfrm>
            <a:off x="907322" y="5224007"/>
            <a:ext cx="358570" cy="304784"/>
          </a:xfrm>
          <a:prstGeom prst="hexagon">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Hexagon 44"/>
          <p:cNvSpPr/>
          <p:nvPr/>
        </p:nvSpPr>
        <p:spPr bwMode="auto">
          <a:xfrm>
            <a:off x="899356" y="5964857"/>
            <a:ext cx="358570" cy="304784"/>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p:cNvSpPr/>
          <p:nvPr/>
        </p:nvSpPr>
        <p:spPr bwMode="auto">
          <a:xfrm>
            <a:off x="7610495" y="6063420"/>
            <a:ext cx="358570" cy="30478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Hexagon 45"/>
          <p:cNvSpPr/>
          <p:nvPr/>
        </p:nvSpPr>
        <p:spPr bwMode="auto">
          <a:xfrm>
            <a:off x="6983065" y="6034050"/>
            <a:ext cx="358570" cy="304784"/>
          </a:xfrm>
          <a:prstGeom prst="hexagon">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Hexagon 47"/>
          <p:cNvSpPr/>
          <p:nvPr/>
        </p:nvSpPr>
        <p:spPr bwMode="auto">
          <a:xfrm>
            <a:off x="6266415" y="6035318"/>
            <a:ext cx="358570" cy="304784"/>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defRPr/>
            </a:pPr>
            <a:endParaRPr lang="en-US" sz="784"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011773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4087E-6 -3.77667E-6 L 0.41409 -0.04539 " pathEditMode="relative" rAng="0" ptsTypes="AA">
                                      <p:cBhvr>
                                        <p:cTn id="6" dur="2000" fill="hold"/>
                                        <p:tgtEl>
                                          <p:spTgt spid="21"/>
                                        </p:tgtEl>
                                        <p:attrNameLst>
                                          <p:attrName>ppt_x</p:attrName>
                                          <p:attrName>ppt_y</p:attrName>
                                        </p:attrNameLst>
                                      </p:cBhvr>
                                      <p:rCtr x="20705" y="-2270"/>
                                    </p:animMotion>
                                  </p:childTnLst>
                                </p:cTn>
                              </p:par>
                              <p:par>
                                <p:cTn id="7" presetID="42" presetClass="path" presetSubtype="0" accel="50000" decel="50000" fill="hold" grpId="0" nodeType="withEffect">
                                  <p:stCondLst>
                                    <p:cond delay="0"/>
                                  </p:stCondLst>
                                  <p:childTnLst>
                                    <p:animMotion origin="layout" path="M -3.50268E-6 0.00204 L 0.29474 0.18316 " pathEditMode="relative" rAng="0" ptsTypes="AA">
                                      <p:cBhvr>
                                        <p:cTn id="8" dur="2000" fill="hold"/>
                                        <p:tgtEl>
                                          <p:spTgt spid="20"/>
                                        </p:tgtEl>
                                        <p:attrNameLst>
                                          <p:attrName>ppt_x</p:attrName>
                                          <p:attrName>ppt_y</p:attrName>
                                        </p:attrNameLst>
                                      </p:cBhvr>
                                      <p:rCtr x="14731" y="9056"/>
                                    </p:animMotion>
                                  </p:childTnLst>
                                </p:cTn>
                              </p:par>
                              <p:par>
                                <p:cTn id="9" presetID="42" presetClass="path" presetSubtype="0" accel="50000" decel="50000" fill="hold" grpId="0" nodeType="withEffect">
                                  <p:stCondLst>
                                    <p:cond delay="0"/>
                                  </p:stCondLst>
                                  <p:childTnLst>
                                    <p:animMotion origin="layout" path="M 0.01507 0.00386 L 0.43975 0.71539 " pathEditMode="relative" rAng="0" ptsTypes="AA">
                                      <p:cBhvr>
                                        <p:cTn id="10" dur="2000" fill="hold"/>
                                        <p:tgtEl>
                                          <p:spTgt spid="19"/>
                                        </p:tgtEl>
                                        <p:attrNameLst>
                                          <p:attrName>ppt_x</p:attrName>
                                          <p:attrName>ppt_y</p:attrName>
                                        </p:attrNameLst>
                                      </p:cBhvr>
                                      <p:rCtr x="21228" y="35565"/>
                                    </p:animMotion>
                                  </p:childTnLst>
                                </p:cTn>
                              </p:par>
                              <p:par>
                                <p:cTn id="11" presetID="42" presetClass="path" presetSubtype="0" accel="50000" decel="50000" fill="hold" grpId="0" nodeType="withEffect">
                                  <p:stCondLst>
                                    <p:cond delay="0"/>
                                  </p:stCondLst>
                                  <p:childTnLst>
                                    <p:animMotion origin="layout" path="M -1.15139E-6 3.50431E-6 L 0.66837 0.08261 " pathEditMode="relative" rAng="0" ptsTypes="AA">
                                      <p:cBhvr>
                                        <p:cTn id="12" dur="2000" fill="hold"/>
                                        <p:tgtEl>
                                          <p:spTgt spid="24"/>
                                        </p:tgtEl>
                                        <p:attrNameLst>
                                          <p:attrName>ppt_x</p:attrName>
                                          <p:attrName>ppt_y</p:attrName>
                                        </p:attrNameLst>
                                      </p:cBhvr>
                                      <p:rCtr x="33418" y="4131"/>
                                    </p:animMotion>
                                  </p:childTnLst>
                                </p:cTn>
                              </p:par>
                              <p:par>
                                <p:cTn id="13" presetID="42" presetClass="path" presetSubtype="0" accel="50000" decel="50000" fill="hold" grpId="0" nodeType="withEffect">
                                  <p:stCondLst>
                                    <p:cond delay="0"/>
                                  </p:stCondLst>
                                  <p:childTnLst>
                                    <p:animMotion origin="layout" path="M -1.15139E-6 -2.56922E-6 L 0.73577 0.37631 " pathEditMode="relative" rAng="0" ptsTypes="AA">
                                      <p:cBhvr>
                                        <p:cTn id="14" dur="2000" fill="hold"/>
                                        <p:tgtEl>
                                          <p:spTgt spid="23"/>
                                        </p:tgtEl>
                                        <p:attrNameLst>
                                          <p:attrName>ppt_x</p:attrName>
                                          <p:attrName>ppt_y</p:attrName>
                                        </p:attrNameLst>
                                      </p:cBhvr>
                                      <p:rCtr x="36788" y="18815"/>
                                    </p:animMotion>
                                  </p:childTnLst>
                                </p:cTn>
                              </p:par>
                              <p:par>
                                <p:cTn id="15" presetID="42" presetClass="path" presetSubtype="0" accel="50000" decel="50000" fill="hold" grpId="0" nodeType="withEffect">
                                  <p:stCondLst>
                                    <p:cond delay="0"/>
                                  </p:stCondLst>
                                  <p:childTnLst>
                                    <p:animMotion origin="layout" path="M -1.15139E-6 3.87199E-6 L 0.4723 -0.15706 " pathEditMode="relative" rAng="0" ptsTypes="AA">
                                      <p:cBhvr>
                                        <p:cTn id="16" dur="2000" fill="hold"/>
                                        <p:tgtEl>
                                          <p:spTgt spid="22"/>
                                        </p:tgtEl>
                                        <p:attrNameLst>
                                          <p:attrName>ppt_x</p:attrName>
                                          <p:attrName>ppt_y</p:attrName>
                                        </p:attrNameLst>
                                      </p:cBhvr>
                                      <p:rCtr x="23615" y="-7853"/>
                                    </p:animMotion>
                                  </p:childTnLst>
                                </p:cTn>
                              </p:par>
                              <p:par>
                                <p:cTn id="17" presetID="42" presetClass="path" presetSubtype="0" accel="50000" decel="50000" fill="hold" grpId="0" nodeType="withEffect">
                                  <p:stCondLst>
                                    <p:cond delay="0"/>
                                  </p:stCondLst>
                                  <p:childTnLst>
                                    <p:animMotion origin="layout" path="M -2.93592E-6 -1.88379E-6 L 0.17207 -0.03132 " pathEditMode="relative" rAng="0" ptsTypes="AA">
                                      <p:cBhvr>
                                        <p:cTn id="18" dur="2000" fill="hold"/>
                                        <p:tgtEl>
                                          <p:spTgt spid="27"/>
                                        </p:tgtEl>
                                        <p:attrNameLst>
                                          <p:attrName>ppt_x</p:attrName>
                                          <p:attrName>ppt_y</p:attrName>
                                        </p:attrNameLst>
                                      </p:cBhvr>
                                      <p:rCtr x="8604" y="-1566"/>
                                    </p:animMotion>
                                  </p:childTnLst>
                                </p:cTn>
                              </p:par>
                              <p:par>
                                <p:cTn id="19" presetID="42" presetClass="path" presetSubtype="0" accel="50000" decel="50000" fill="hold" grpId="0" nodeType="withEffect">
                                  <p:stCondLst>
                                    <p:cond delay="0"/>
                                  </p:stCondLst>
                                  <p:childTnLst>
                                    <p:animMotion origin="layout" path="M -1.15139E-6 0.01294 L 0.17692 0.25602 " pathEditMode="relative" rAng="0" ptsTypes="AA">
                                      <p:cBhvr>
                                        <p:cTn id="20" dur="2000" fill="hold"/>
                                        <p:tgtEl>
                                          <p:spTgt spid="26"/>
                                        </p:tgtEl>
                                        <p:attrNameLst>
                                          <p:attrName>ppt_x</p:attrName>
                                          <p:attrName>ppt_y</p:attrName>
                                        </p:attrNameLst>
                                      </p:cBhvr>
                                      <p:rCtr x="8846" y="12143"/>
                                    </p:animMotion>
                                  </p:childTnLst>
                                </p:cTn>
                              </p:par>
                              <p:par>
                                <p:cTn id="21" presetID="42" presetClass="path" presetSubtype="0" accel="50000" decel="50000" fill="hold" grpId="0" nodeType="withEffect">
                                  <p:stCondLst>
                                    <p:cond delay="0"/>
                                  </p:stCondLst>
                                  <p:childTnLst>
                                    <p:animMotion origin="layout" path="M 2.98443E-6 -1.36178E-6 L 0.6759 0.27009 " pathEditMode="relative" rAng="0" ptsTypes="AA">
                                      <p:cBhvr>
                                        <p:cTn id="22" dur="2000" fill="hold"/>
                                        <p:tgtEl>
                                          <p:spTgt spid="25"/>
                                        </p:tgtEl>
                                        <p:attrNameLst>
                                          <p:attrName>ppt_x</p:attrName>
                                          <p:attrName>ppt_y</p:attrName>
                                        </p:attrNameLst>
                                      </p:cBhvr>
                                      <p:rCtr x="33789" y="13504"/>
                                    </p:animMotion>
                                  </p:childTnLst>
                                </p:cTn>
                              </p:par>
                              <p:par>
                                <p:cTn id="23" presetID="42" presetClass="path" presetSubtype="0" accel="50000" decel="50000" fill="hold" grpId="0" nodeType="withEffect">
                                  <p:stCondLst>
                                    <p:cond delay="0"/>
                                  </p:stCondLst>
                                  <p:childTnLst>
                                    <p:animMotion origin="layout" path="M -2.90784E-6 -1.32093E-6 L 0.53587 -0.53881 " pathEditMode="relative" rAng="0" ptsTypes="AA">
                                      <p:cBhvr>
                                        <p:cTn id="24" dur="2000" fill="hold"/>
                                        <p:tgtEl>
                                          <p:spTgt spid="30"/>
                                        </p:tgtEl>
                                        <p:attrNameLst>
                                          <p:attrName>ppt_x</p:attrName>
                                          <p:attrName>ppt_y</p:attrName>
                                        </p:attrNameLst>
                                      </p:cBhvr>
                                      <p:rCtr x="26793" y="-26941"/>
                                    </p:animMotion>
                                  </p:childTnLst>
                                </p:cTn>
                              </p:par>
                              <p:par>
                                <p:cTn id="25" presetID="42" presetClass="path" presetSubtype="0" accel="50000" decel="50000" fill="hold" grpId="0" nodeType="withEffect">
                                  <p:stCondLst>
                                    <p:cond delay="0"/>
                                  </p:stCondLst>
                                  <p:childTnLst>
                                    <p:animMotion origin="layout" path="M -2.90784E-6 2.60554E-6 L 0.72798 -0.30323 " pathEditMode="relative" rAng="0" ptsTypes="AA">
                                      <p:cBhvr>
                                        <p:cTn id="26" dur="2000" fill="hold"/>
                                        <p:tgtEl>
                                          <p:spTgt spid="29"/>
                                        </p:tgtEl>
                                        <p:attrNameLst>
                                          <p:attrName>ppt_x</p:attrName>
                                          <p:attrName>ppt_y</p:attrName>
                                        </p:attrNameLst>
                                      </p:cBhvr>
                                      <p:rCtr x="36393" y="-15161"/>
                                    </p:animMotion>
                                  </p:childTnLst>
                                </p:cTn>
                              </p:par>
                              <p:par>
                                <p:cTn id="27" presetID="42" presetClass="path" presetSubtype="0" accel="50000" decel="50000" fill="hold" grpId="0" nodeType="withEffect">
                                  <p:stCondLst>
                                    <p:cond delay="0"/>
                                  </p:stCondLst>
                                  <p:childTnLst>
                                    <p:animMotion origin="layout" path="M -0.0037 0.00953 L 0.55603 0.22856 " pathEditMode="relative" rAng="0" ptsTypes="AA">
                                      <p:cBhvr>
                                        <p:cTn id="28" dur="2000" fill="hold"/>
                                        <p:tgtEl>
                                          <p:spTgt spid="28"/>
                                        </p:tgtEl>
                                        <p:attrNameLst>
                                          <p:attrName>ppt_x</p:attrName>
                                          <p:attrName>ppt_y</p:attrName>
                                        </p:attrNameLst>
                                      </p:cBhvr>
                                      <p:rCtr x="27891" y="10917"/>
                                    </p:animMotion>
                                  </p:childTnLst>
                                </p:cTn>
                              </p:par>
                              <p:par>
                                <p:cTn id="29" presetID="42" presetClass="path" presetSubtype="0" accel="50000" decel="50000" fill="hold" grpId="0" nodeType="withEffect">
                                  <p:stCondLst>
                                    <p:cond delay="0"/>
                                  </p:stCondLst>
                                  <p:childTnLst>
                                    <p:animMotion origin="layout" path="M 0.00051 -0.10644 L 0.23628 -0.41534 " pathEditMode="relative" rAng="0" ptsTypes="AA">
                                      <p:cBhvr>
                                        <p:cTn id="30" dur="2000" fill="hold"/>
                                        <p:tgtEl>
                                          <p:spTgt spid="33"/>
                                        </p:tgtEl>
                                        <p:attrNameLst>
                                          <p:attrName>ppt_x</p:attrName>
                                          <p:attrName>ppt_y</p:attrName>
                                        </p:attrNameLst>
                                      </p:cBhvr>
                                      <p:rCtr x="11782" y="-15456"/>
                                    </p:animMotion>
                                  </p:childTnLst>
                                </p:cTn>
                              </p:par>
                              <p:par>
                                <p:cTn id="31" presetID="42" presetClass="path" presetSubtype="0" accel="50000" decel="50000" fill="hold" grpId="0" nodeType="withEffect">
                                  <p:stCondLst>
                                    <p:cond delay="0"/>
                                  </p:stCondLst>
                                  <p:childTnLst>
                                    <p:animMotion origin="layout" path="M -2.90784E-6 0.01112 L 0.23947 -0.12256 " pathEditMode="relative" rAng="0" ptsTypes="AA">
                                      <p:cBhvr>
                                        <p:cTn id="32" dur="2000" fill="hold"/>
                                        <p:tgtEl>
                                          <p:spTgt spid="32"/>
                                        </p:tgtEl>
                                        <p:attrNameLst>
                                          <p:attrName>ppt_x</p:attrName>
                                          <p:attrName>ppt_y</p:attrName>
                                        </p:attrNameLst>
                                      </p:cBhvr>
                                      <p:rCtr x="11973" y="-6695"/>
                                    </p:animMotion>
                                  </p:childTnLst>
                                </p:cTn>
                              </p:par>
                              <p:par>
                                <p:cTn id="33" presetID="42" presetClass="path" presetSubtype="0" accel="50000" decel="50000" fill="hold" grpId="0" nodeType="withEffect">
                                  <p:stCondLst>
                                    <p:cond delay="0"/>
                                  </p:stCondLst>
                                  <p:childTnLst>
                                    <p:animMotion origin="layout" path="M -1.12331E-6 2.92329E-6 L 0.79844 -0.1119 " pathEditMode="relative" rAng="0" ptsTypes="AA">
                                      <p:cBhvr>
                                        <p:cTn id="34" dur="2000" fill="hold"/>
                                        <p:tgtEl>
                                          <p:spTgt spid="31"/>
                                        </p:tgtEl>
                                        <p:attrNameLst>
                                          <p:attrName>ppt_x</p:attrName>
                                          <p:attrName>ppt_y</p:attrName>
                                        </p:attrNameLst>
                                      </p:cBhvr>
                                      <p:rCtr x="39916" y="-5606"/>
                                    </p:animMotion>
                                  </p:childTnLst>
                                </p:cTn>
                              </p:par>
                              <p:par>
                                <p:cTn id="35" presetID="42" presetClass="path" presetSubtype="0" accel="50000" decel="50000" fill="hold" grpId="0" nodeType="withEffect">
                                  <p:stCondLst>
                                    <p:cond delay="0"/>
                                  </p:stCondLst>
                                  <p:childTnLst>
                                    <p:animMotion origin="layout" path="M 3.55119E-6 -6.85429E-7 L 0.78899 -0.51634 " pathEditMode="relative" rAng="0" ptsTypes="AA">
                                      <p:cBhvr>
                                        <p:cTn id="36" dur="2000" fill="hold"/>
                                        <p:tgtEl>
                                          <p:spTgt spid="36"/>
                                        </p:tgtEl>
                                        <p:attrNameLst>
                                          <p:attrName>ppt_x</p:attrName>
                                          <p:attrName>ppt_y</p:attrName>
                                        </p:attrNameLst>
                                      </p:cBhvr>
                                      <p:rCtr x="39443" y="-25828"/>
                                    </p:animMotion>
                                  </p:childTnLst>
                                </p:cTn>
                              </p:par>
                              <p:par>
                                <p:cTn id="37" presetID="42" presetClass="path" presetSubtype="0" accel="50000" decel="50000" fill="hold" grpId="0" nodeType="withEffect">
                                  <p:stCondLst>
                                    <p:cond delay="0"/>
                                  </p:stCondLst>
                                  <p:childTnLst>
                                    <p:animMotion origin="layout" path="M -4.66428E-6 4.49841E-6 L 0.49655 0.01044 " pathEditMode="relative" rAng="0" ptsTypes="AA">
                                      <p:cBhvr>
                                        <p:cTn id="38" dur="2000" fill="hold"/>
                                        <p:tgtEl>
                                          <p:spTgt spid="35"/>
                                        </p:tgtEl>
                                        <p:attrNameLst>
                                          <p:attrName>ppt_x</p:attrName>
                                          <p:attrName>ppt_y</p:attrName>
                                        </p:attrNameLst>
                                      </p:cBhvr>
                                      <p:rCtr x="24904" y="409"/>
                                    </p:animMotion>
                                  </p:childTnLst>
                                </p:cTn>
                              </p:par>
                              <p:par>
                                <p:cTn id="39" presetID="42" presetClass="path" presetSubtype="0" accel="50000" decel="50000" fill="hold" grpId="0" nodeType="withEffect">
                                  <p:stCondLst>
                                    <p:cond delay="0"/>
                                  </p:stCondLst>
                                  <p:childTnLst>
                                    <p:animMotion origin="layout" path="M -1.12331E-6 1.09396E-6 L 0.29589 -0.22855 " pathEditMode="relative" rAng="0" ptsTypes="AA">
                                      <p:cBhvr>
                                        <p:cTn id="40" dur="2000" fill="hold"/>
                                        <p:tgtEl>
                                          <p:spTgt spid="34"/>
                                        </p:tgtEl>
                                        <p:attrNameLst>
                                          <p:attrName>ppt_x</p:attrName>
                                          <p:attrName>ppt_y</p:attrName>
                                        </p:attrNameLst>
                                      </p:cBhvr>
                                      <p:rCtr x="14794" y="-11439"/>
                                    </p:animMotion>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28"/>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9"/>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5"/>
                                        </p:tgtEl>
                                        <p:attrNameLst>
                                          <p:attrName>style.visibility</p:attrName>
                                        </p:attrNameLst>
                                      </p:cBhvr>
                                      <p:to>
                                        <p:strVal val="hidden"/>
                                      </p:to>
                                    </p:set>
                                  </p:childTnLst>
                                </p:cTn>
                              </p:par>
                              <p:par>
                                <p:cTn id="59" presetID="42" presetClass="path" presetSubtype="0" accel="50000" decel="50000" fill="hold" grpId="0" nodeType="withEffect">
                                  <p:stCondLst>
                                    <p:cond delay="0"/>
                                  </p:stCondLst>
                                  <p:childTnLst>
                                    <p:animMotion origin="layout" path="M 6.33138E-7 1.15297E-6 L 0.03676 -0.69337 " pathEditMode="relative" rAng="0" ptsTypes="AA">
                                      <p:cBhvr>
                                        <p:cTn id="60" dur="2000" fill="hold"/>
                                        <p:tgtEl>
                                          <p:spTgt spid="46"/>
                                        </p:tgtEl>
                                        <p:attrNameLst>
                                          <p:attrName>ppt_x</p:attrName>
                                          <p:attrName>ppt_y</p:attrName>
                                        </p:attrNameLst>
                                      </p:cBhvr>
                                      <p:rCtr x="1838" y="-34680"/>
                                    </p:animMotion>
                                  </p:childTnLst>
                                </p:cTn>
                              </p:par>
                              <p:par>
                                <p:cTn id="61" presetID="42" presetClass="path" presetSubtype="0" accel="50000" decel="50000" fill="hold" grpId="0" nodeType="withEffect">
                                  <p:stCondLst>
                                    <p:cond delay="0"/>
                                  </p:stCondLst>
                                  <p:childTnLst>
                                    <p:animMotion origin="layout" path="M -9.59918E-7 4.18974E-6 L -0.14526 -0.17363 " pathEditMode="relative" rAng="0" ptsTypes="AA">
                                      <p:cBhvr>
                                        <p:cTn id="62" dur="2000" fill="hold"/>
                                        <p:tgtEl>
                                          <p:spTgt spid="48"/>
                                        </p:tgtEl>
                                        <p:attrNameLst>
                                          <p:attrName>ppt_x</p:attrName>
                                          <p:attrName>ppt_y</p:attrName>
                                        </p:attrNameLst>
                                      </p:cBhvr>
                                      <p:rCtr x="-7263" y="-8693"/>
                                    </p:animMotion>
                                  </p:childTnLst>
                                </p:cTn>
                              </p:par>
                              <p:par>
                                <p:cTn id="63" presetID="42" presetClass="path" presetSubtype="0" accel="50000" decel="50000" fill="hold" grpId="2" nodeType="withEffect">
                                  <p:stCondLst>
                                    <p:cond delay="0"/>
                                  </p:stCondLst>
                                  <p:childTnLst>
                                    <p:animMotion origin="layout" path="M -1.12331E-6 2.60554E-6 L -1.12331E-6 0.25011 " pathEditMode="relative" rAng="0" ptsTypes="AA">
                                      <p:cBhvr>
                                        <p:cTn id="64" dur="2000" fill="hold"/>
                                        <p:tgtEl>
                                          <p:spTgt spid="28"/>
                                        </p:tgtEl>
                                        <p:attrNameLst>
                                          <p:attrName>ppt_x</p:attrName>
                                          <p:attrName>ppt_y</p:attrName>
                                        </p:attrNameLst>
                                      </p:cBhvr>
                                      <p:rCtr x="0" y="12506"/>
                                    </p:animMotion>
                                  </p:childTnLst>
                                </p:cTn>
                              </p:par>
                              <p:par>
                                <p:cTn id="65" presetID="42" presetClass="path" presetSubtype="0" accel="50000" decel="50000" fill="hold" grpId="1" nodeType="withEffect">
                                  <p:stCondLst>
                                    <p:cond delay="0"/>
                                  </p:stCondLst>
                                  <p:childTnLst>
                                    <p:animMotion origin="layout" path="M -1.79729E-6 -1.14843E-6 L 0.24713 -0.16682 " pathEditMode="relative" rAng="0" ptsTypes="AA">
                                      <p:cBhvr>
                                        <p:cTn id="66" dur="2000" fill="hold"/>
                                        <p:tgtEl>
                                          <p:spTgt spid="47"/>
                                        </p:tgtEl>
                                        <p:attrNameLst>
                                          <p:attrName>ppt_x</p:attrName>
                                          <p:attrName>ppt_y</p:attrName>
                                        </p:attrNameLst>
                                      </p:cBhvr>
                                      <p:rCtr x="12356" y="-83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1" grpId="0" animBg="1"/>
      <p:bldP spid="22" grpId="0" animBg="1"/>
      <p:bldP spid="23" grpId="0" animBg="1"/>
      <p:bldP spid="24" grpId="0" animBg="1"/>
      <p:bldP spid="25" grpId="0" animBg="1"/>
      <p:bldP spid="26" grpId="0" animBg="1"/>
      <p:bldP spid="27" grpId="0" animBg="1"/>
      <p:bldP spid="28" grpId="0" animBg="1"/>
      <p:bldP spid="28" grpId="1" animBg="1"/>
      <p:bldP spid="28" grpId="2" animBg="1"/>
      <p:bldP spid="29" grpId="0" animBg="1"/>
      <p:bldP spid="30" grpId="0" animBg="1"/>
      <p:bldP spid="31" grpId="0" animBg="1"/>
      <p:bldP spid="32" grpId="0" animBg="1"/>
      <p:bldP spid="33" grpId="0" animBg="1"/>
      <p:bldP spid="34" grpId="0" animBg="1"/>
      <p:bldP spid="35" grpId="0" animBg="1"/>
      <p:bldP spid="35" grpId="1" animBg="1"/>
      <p:bldP spid="36" grpId="0" animBg="1"/>
      <p:bldP spid="47" grpId="0" animBg="1"/>
      <p:bldP spid="47" grpId="1" animBg="1"/>
      <p:bldP spid="46" grpId="0" animBg="1"/>
      <p:bldP spid="46" grpId="1" animBg="1"/>
      <p:bldP spid="48" grpId="0" animBg="1"/>
      <p:bldP spid="48"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p:cNvSpPr>
            <a:spLocks noGrp="1"/>
          </p:cNvSpPr>
          <p:nvPr>
            <p:ph type="title"/>
          </p:nvPr>
        </p:nvSpPr>
        <p:spPr>
          <a:xfrm>
            <a:off x="269241" y="289958"/>
            <a:ext cx="11655840" cy="899537"/>
          </a:xfrm>
        </p:spPr>
        <p:txBody>
          <a:bodyPr/>
          <a:lstStyle/>
          <a:p>
            <a:r>
              <a:rPr lang="en-US" dirty="0"/>
              <a:t>What is an Actor?</a:t>
            </a:r>
          </a:p>
        </p:txBody>
      </p:sp>
      <p:sp>
        <p:nvSpPr>
          <p:cNvPr id="5" name="Text Placeholder 5"/>
          <p:cNvSpPr>
            <a:spLocks noGrp="1"/>
          </p:cNvSpPr>
          <p:nvPr>
            <p:ph type="body" sz="quarter" idx="10"/>
          </p:nvPr>
        </p:nvSpPr>
        <p:spPr>
          <a:xfrm>
            <a:off x="269239" y="1189177"/>
            <a:ext cx="11653523" cy="4040658"/>
          </a:xfrm>
        </p:spPr>
        <p:txBody>
          <a:bodyPr/>
          <a:lstStyle/>
          <a:p>
            <a:r>
              <a:rPr lang="en-US" dirty="0"/>
              <a:t>An independent unit of compute and state with large number of them executing in parallel</a:t>
            </a:r>
          </a:p>
          <a:p>
            <a:endParaRPr lang="en-US" dirty="0"/>
          </a:p>
          <a:p>
            <a:r>
              <a:rPr lang="en-US" dirty="0"/>
              <a:t>Communicates with other actors using asynchronous messaging</a:t>
            </a:r>
          </a:p>
          <a:p>
            <a:endParaRPr lang="en-US" dirty="0"/>
          </a:p>
          <a:p>
            <a:r>
              <a:rPr lang="en-US" dirty="0"/>
              <a:t>Has single threaded execution (turn based concurrency)</a:t>
            </a:r>
          </a:p>
        </p:txBody>
      </p:sp>
    </p:spTree>
    <p:extLst>
      <p:ext uri="{BB962C8B-B14F-4D97-AF65-F5344CB8AC3E}">
        <p14:creationId xmlns:p14="http://schemas.microsoft.com/office/powerpoint/2010/main" val="19195941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6"/>
          <p:cNvSpPr>
            <a:spLocks noGrp="1"/>
          </p:cNvSpPr>
          <p:nvPr>
            <p:ph type="title"/>
          </p:nvPr>
        </p:nvSpPr>
        <p:spPr>
          <a:xfrm>
            <a:off x="269241" y="289958"/>
            <a:ext cx="11655840" cy="899537"/>
          </a:xfrm>
        </p:spPr>
        <p:txBody>
          <a:bodyPr/>
          <a:lstStyle/>
          <a:p>
            <a:r>
              <a:rPr lang="en-US" dirty="0"/>
              <a:t>Create a Reliable Actor</a:t>
            </a:r>
          </a:p>
        </p:txBody>
      </p:sp>
      <p:sp>
        <p:nvSpPr>
          <p:cNvPr id="5" name="Text Placeholder 5"/>
          <p:cNvSpPr>
            <a:spLocks noGrp="1"/>
          </p:cNvSpPr>
          <p:nvPr>
            <p:ph type="body" sz="quarter" idx="10"/>
          </p:nvPr>
        </p:nvSpPr>
        <p:spPr>
          <a:xfrm>
            <a:off x="269239" y="1189176"/>
            <a:ext cx="11653523" cy="2930098"/>
          </a:xfrm>
        </p:spPr>
        <p:txBody>
          <a:bodyPr/>
          <a:lstStyle/>
          <a:p>
            <a:r>
              <a:rPr lang="en-US" dirty="0"/>
              <a:t>Define Actor Interface</a:t>
            </a:r>
          </a:p>
          <a:p>
            <a:endParaRPr lang="en-US" sz="784" dirty="0"/>
          </a:p>
          <a:p>
            <a:endParaRPr lang="en-US" sz="784" dirty="0"/>
          </a:p>
          <a:p>
            <a:endParaRPr lang="en-US" sz="784" dirty="0"/>
          </a:p>
          <a:p>
            <a:endParaRPr lang="en-US" sz="784" dirty="0"/>
          </a:p>
          <a:p>
            <a:endParaRPr lang="en-US" sz="784" dirty="0"/>
          </a:p>
          <a:p>
            <a:endParaRPr lang="en-US" sz="784" dirty="0"/>
          </a:p>
          <a:p>
            <a:endParaRPr lang="en-US" sz="784" dirty="0"/>
          </a:p>
          <a:p>
            <a:endParaRPr lang="en-US" sz="784" dirty="0"/>
          </a:p>
          <a:p>
            <a:endParaRPr lang="en-US" dirty="0"/>
          </a:p>
          <a:p>
            <a:endParaRPr lang="en-US" dirty="0"/>
          </a:p>
        </p:txBody>
      </p:sp>
      <p:sp>
        <p:nvSpPr>
          <p:cNvPr id="6" name="TextBox 5"/>
          <p:cNvSpPr txBox="1"/>
          <p:nvPr/>
        </p:nvSpPr>
        <p:spPr>
          <a:xfrm>
            <a:off x="538898" y="5520658"/>
            <a:ext cx="11130608" cy="1194836"/>
          </a:xfrm>
          <a:prstGeom prst="rect">
            <a:avLst/>
          </a:prstGeom>
          <a:solidFill>
            <a:schemeClr val="bg1">
              <a:lumMod val="95000"/>
              <a:lumOff val="5000"/>
            </a:schemeClr>
          </a:solidFill>
        </p:spPr>
        <p:txBody>
          <a:bodyPr wrap="square" lIns="179285" tIns="143428" rIns="179285" bIns="143428" rtlCol="0">
            <a:spAutoFit/>
          </a:bodyPr>
          <a:lstStyle/>
          <a:p>
            <a:pPr defTabSz="914367"/>
            <a:r>
              <a:rPr lang="en-US" sz="1961" dirty="0">
                <a:solidFill>
                  <a:srgbClr val="569CD6"/>
                </a:solidFill>
                <a:highlight>
                  <a:srgbClr val="1E1E1E"/>
                </a:highlight>
                <a:latin typeface="Consolas" panose="020B0609020204030204" pitchFamily="49" charset="0"/>
              </a:rPr>
              <a:t>using</a:t>
            </a:r>
            <a:r>
              <a:rPr lang="en-US" sz="1961" dirty="0">
                <a:solidFill>
                  <a:srgbClr val="DCDCDC"/>
                </a:solidFill>
                <a:highlight>
                  <a:srgbClr val="1E1E1E"/>
                </a:highlight>
                <a:latin typeface="Consolas" panose="020B0609020204030204" pitchFamily="49" charset="0"/>
              </a:rPr>
              <a:t> (</a:t>
            </a:r>
            <a:r>
              <a:rPr lang="en-US" sz="1961" dirty="0" err="1">
                <a:solidFill>
                  <a:srgbClr val="569CD6"/>
                </a:solidFill>
                <a:highlight>
                  <a:srgbClr val="1E1E1E"/>
                </a:highlight>
                <a:latin typeface="Consolas" panose="020B0609020204030204" pitchFamily="49" charset="0"/>
              </a:rPr>
              <a:t>var</a:t>
            </a:r>
            <a:r>
              <a:rPr lang="en-US" sz="1961" dirty="0">
                <a:solidFill>
                  <a:srgbClr val="DCDCDC"/>
                </a:solidFill>
                <a:highlight>
                  <a:srgbClr val="1E1E1E"/>
                </a:highlight>
                <a:latin typeface="Consolas" panose="020B0609020204030204" pitchFamily="49" charset="0"/>
              </a:rPr>
              <a:t> </a:t>
            </a:r>
            <a:r>
              <a:rPr lang="en-US" sz="1961" dirty="0" err="1">
                <a:solidFill>
                  <a:srgbClr val="DCDCDC"/>
                </a:solidFill>
                <a:highlight>
                  <a:srgbClr val="1E1E1E"/>
                </a:highlight>
                <a:latin typeface="Consolas" panose="020B0609020204030204" pitchFamily="49" charset="0"/>
              </a:rPr>
              <a:t>fabricRuntime</a:t>
            </a:r>
            <a:r>
              <a:rPr lang="en-US" sz="1961" dirty="0">
                <a:solidFill>
                  <a:srgbClr val="DCDCDC"/>
                </a:solidFill>
                <a:highlight>
                  <a:srgbClr val="1E1E1E"/>
                </a:highlight>
                <a:latin typeface="Consolas" panose="020B0609020204030204" pitchFamily="49" charset="0"/>
              </a:rPr>
              <a:t> </a:t>
            </a:r>
            <a:r>
              <a:rPr lang="en-US" sz="1961" dirty="0">
                <a:solidFill>
                  <a:srgbClr val="B4B4B4"/>
                </a:solidFill>
                <a:highlight>
                  <a:srgbClr val="1E1E1E"/>
                </a:highlight>
                <a:latin typeface="Consolas" panose="020B0609020204030204" pitchFamily="49" charset="0"/>
              </a:rPr>
              <a:t>=</a:t>
            </a:r>
            <a:r>
              <a:rPr lang="en-US" sz="1961" dirty="0">
                <a:solidFill>
                  <a:srgbClr val="DCDCDC"/>
                </a:solidFill>
                <a:highlight>
                  <a:srgbClr val="1E1E1E"/>
                </a:highlight>
                <a:latin typeface="Consolas" panose="020B0609020204030204" pitchFamily="49" charset="0"/>
              </a:rPr>
              <a:t> </a:t>
            </a:r>
            <a:r>
              <a:rPr lang="en-US" sz="1961" dirty="0" err="1">
                <a:solidFill>
                  <a:srgbClr val="4EC9B0"/>
                </a:solidFill>
                <a:highlight>
                  <a:srgbClr val="1E1E1E"/>
                </a:highlight>
                <a:latin typeface="Consolas" panose="020B0609020204030204" pitchFamily="49" charset="0"/>
              </a:rPr>
              <a:t>FabricRuntime</a:t>
            </a:r>
            <a:r>
              <a:rPr lang="en-US" sz="1961" dirty="0" err="1">
                <a:solidFill>
                  <a:srgbClr val="B4B4B4"/>
                </a:solidFill>
                <a:highlight>
                  <a:srgbClr val="1E1E1E"/>
                </a:highlight>
                <a:latin typeface="Consolas" panose="020B0609020204030204" pitchFamily="49" charset="0"/>
              </a:rPr>
              <a:t>.</a:t>
            </a:r>
            <a:r>
              <a:rPr lang="en-US" sz="1961" dirty="0" err="1">
                <a:solidFill>
                  <a:srgbClr val="DCDCDC"/>
                </a:solidFill>
                <a:highlight>
                  <a:srgbClr val="1E1E1E"/>
                </a:highlight>
                <a:latin typeface="Consolas" panose="020B0609020204030204" pitchFamily="49" charset="0"/>
              </a:rPr>
              <a:t>Create</a:t>
            </a:r>
            <a:r>
              <a:rPr lang="en-US" sz="1961" dirty="0">
                <a:solidFill>
                  <a:srgbClr val="DCDCDC"/>
                </a:solidFill>
                <a:highlight>
                  <a:srgbClr val="1E1E1E"/>
                </a:highlight>
                <a:latin typeface="Consolas" panose="020B0609020204030204" pitchFamily="49" charset="0"/>
              </a:rPr>
              <a:t>())</a:t>
            </a:r>
          </a:p>
          <a:p>
            <a:pPr defTabSz="914367"/>
            <a:r>
              <a:rPr lang="en-US" sz="1961" dirty="0">
                <a:solidFill>
                  <a:srgbClr val="DCDCDC"/>
                </a:solidFill>
                <a:highlight>
                  <a:srgbClr val="1E1E1E"/>
                </a:highlight>
                <a:latin typeface="Consolas" panose="020B0609020204030204" pitchFamily="49" charset="0"/>
              </a:rPr>
              <a:t>{</a:t>
            </a:r>
          </a:p>
          <a:p>
            <a:pPr defTabSz="914367"/>
            <a:r>
              <a:rPr lang="en-US" sz="1961" dirty="0">
                <a:solidFill>
                  <a:srgbClr val="DCDCDC"/>
                </a:solidFill>
                <a:highlight>
                  <a:srgbClr val="1E1E1E"/>
                </a:highlight>
                <a:latin typeface="Consolas" panose="020B0609020204030204" pitchFamily="49" charset="0"/>
              </a:rPr>
              <a:t>    </a:t>
            </a:r>
            <a:r>
              <a:rPr lang="en-US" sz="1961" dirty="0" err="1">
                <a:solidFill>
                  <a:srgbClr val="DCDCDC"/>
                </a:solidFill>
                <a:highlight>
                  <a:srgbClr val="1E1E1E"/>
                </a:highlight>
                <a:latin typeface="Consolas" panose="020B0609020204030204" pitchFamily="49" charset="0"/>
              </a:rPr>
              <a:t>fabricRuntime</a:t>
            </a:r>
            <a:r>
              <a:rPr lang="en-US" sz="1961" dirty="0" err="1">
                <a:solidFill>
                  <a:srgbClr val="B4B4B4"/>
                </a:solidFill>
                <a:highlight>
                  <a:srgbClr val="1E1E1E"/>
                </a:highlight>
                <a:latin typeface="Consolas" panose="020B0609020204030204" pitchFamily="49" charset="0"/>
              </a:rPr>
              <a:t>.</a:t>
            </a:r>
            <a:r>
              <a:rPr lang="en-US" sz="1961" dirty="0" err="1">
                <a:solidFill>
                  <a:srgbClr val="DCDCDC"/>
                </a:solidFill>
                <a:highlight>
                  <a:srgbClr val="1E1E1E"/>
                </a:highlight>
                <a:latin typeface="Consolas" panose="020B0609020204030204" pitchFamily="49" charset="0"/>
              </a:rPr>
              <a:t>RegisterActor</a:t>
            </a:r>
            <a:r>
              <a:rPr lang="en-US" sz="1961" dirty="0">
                <a:solidFill>
                  <a:srgbClr val="DCDCDC"/>
                </a:solidFill>
                <a:highlight>
                  <a:srgbClr val="1E1E1E"/>
                </a:highlight>
                <a:latin typeface="Consolas" panose="020B0609020204030204" pitchFamily="49" charset="0"/>
              </a:rPr>
              <a:t>(</a:t>
            </a:r>
            <a:r>
              <a:rPr lang="en-US" sz="1961" dirty="0" err="1">
                <a:solidFill>
                  <a:srgbClr val="569CD6"/>
                </a:solidFill>
                <a:highlight>
                  <a:srgbClr val="1E1E1E"/>
                </a:highlight>
                <a:latin typeface="Consolas" panose="020B0609020204030204" pitchFamily="49" charset="0"/>
              </a:rPr>
              <a:t>typeof</a:t>
            </a:r>
            <a:r>
              <a:rPr lang="en-US" sz="1961" dirty="0">
                <a:solidFill>
                  <a:srgbClr val="DCDCDC"/>
                </a:solidFill>
                <a:highlight>
                  <a:srgbClr val="1E1E1E"/>
                </a:highlight>
                <a:latin typeface="Consolas" panose="020B0609020204030204" pitchFamily="49" charset="0"/>
              </a:rPr>
              <a:t>(</a:t>
            </a:r>
            <a:r>
              <a:rPr lang="en-US" sz="1961" dirty="0" err="1">
                <a:solidFill>
                  <a:srgbClr val="4EC9B0"/>
                </a:solidFill>
                <a:highlight>
                  <a:srgbClr val="1E1E1E"/>
                </a:highlight>
                <a:latin typeface="Consolas" panose="020B0609020204030204" pitchFamily="49" charset="0"/>
              </a:rPr>
              <a:t>HelloWorldActor</a:t>
            </a:r>
            <a:r>
              <a:rPr lang="en-US" sz="1961" dirty="0">
                <a:solidFill>
                  <a:srgbClr val="DCDCDC"/>
                </a:solidFill>
                <a:highlight>
                  <a:srgbClr val="1E1E1E"/>
                </a:highlight>
                <a:latin typeface="Consolas" panose="020B0609020204030204" pitchFamily="49" charset="0"/>
              </a:rPr>
              <a:t>));</a:t>
            </a:r>
            <a:endParaRPr lang="en-US" sz="1961" dirty="0">
              <a:solidFill>
                <a:srgbClr val="FFFFFF"/>
              </a:solidFill>
              <a:latin typeface="Segoe UI"/>
            </a:endParaRPr>
          </a:p>
        </p:txBody>
      </p:sp>
      <p:sp>
        <p:nvSpPr>
          <p:cNvPr id="7" name="TextBox 6"/>
          <p:cNvSpPr txBox="1"/>
          <p:nvPr/>
        </p:nvSpPr>
        <p:spPr>
          <a:xfrm>
            <a:off x="530697" y="3638162"/>
            <a:ext cx="11130608" cy="893110"/>
          </a:xfrm>
          <a:prstGeom prst="rect">
            <a:avLst/>
          </a:prstGeom>
          <a:solidFill>
            <a:schemeClr val="bg1">
              <a:lumMod val="95000"/>
              <a:lumOff val="5000"/>
            </a:schemeClr>
          </a:solidFill>
        </p:spPr>
        <p:txBody>
          <a:bodyPr wrap="square" lIns="179285" tIns="143428" rIns="179285" bIns="143428" rtlCol="0">
            <a:spAutoFit/>
          </a:bodyPr>
          <a:lstStyle/>
          <a:p>
            <a:pPr defTabSz="914367"/>
            <a:r>
              <a:rPr lang="en-US" sz="1961" dirty="0">
                <a:solidFill>
                  <a:srgbClr val="569CD6"/>
                </a:solidFill>
                <a:highlight>
                  <a:srgbClr val="1E1E1E"/>
                </a:highlight>
                <a:latin typeface="Consolas" panose="020B0609020204030204" pitchFamily="49" charset="0"/>
              </a:rPr>
              <a:t>public</a:t>
            </a:r>
            <a:r>
              <a:rPr lang="en-US" sz="1961" dirty="0">
                <a:solidFill>
                  <a:srgbClr val="DCDCDC"/>
                </a:solidFill>
                <a:highlight>
                  <a:srgbClr val="1E1E1E"/>
                </a:highlight>
                <a:latin typeface="Consolas" panose="020B0609020204030204" pitchFamily="49" charset="0"/>
              </a:rPr>
              <a:t> </a:t>
            </a:r>
            <a:r>
              <a:rPr lang="en-US" sz="1961" dirty="0">
                <a:solidFill>
                  <a:srgbClr val="569CD6"/>
                </a:solidFill>
                <a:highlight>
                  <a:srgbClr val="1E1E1E"/>
                </a:highlight>
                <a:latin typeface="Consolas" panose="020B0609020204030204" pitchFamily="49" charset="0"/>
              </a:rPr>
              <a:t>class</a:t>
            </a:r>
            <a:r>
              <a:rPr lang="en-US" sz="1961" dirty="0">
                <a:solidFill>
                  <a:srgbClr val="DCDCDC"/>
                </a:solidFill>
                <a:highlight>
                  <a:srgbClr val="1E1E1E"/>
                </a:highlight>
                <a:latin typeface="Consolas" panose="020B0609020204030204" pitchFamily="49" charset="0"/>
              </a:rPr>
              <a:t> </a:t>
            </a:r>
            <a:r>
              <a:rPr lang="en-US" sz="1961" dirty="0" err="1">
                <a:solidFill>
                  <a:srgbClr val="4EC9B0"/>
                </a:solidFill>
                <a:highlight>
                  <a:srgbClr val="1E1E1E"/>
                </a:highlight>
                <a:latin typeface="Consolas" panose="020B0609020204030204" pitchFamily="49" charset="0"/>
              </a:rPr>
              <a:t>HelloWorldActor</a:t>
            </a:r>
            <a:r>
              <a:rPr lang="en-US" sz="1961" dirty="0">
                <a:solidFill>
                  <a:srgbClr val="DCDCDC"/>
                </a:solidFill>
                <a:highlight>
                  <a:srgbClr val="1E1E1E"/>
                </a:highlight>
                <a:latin typeface="Consolas" panose="020B0609020204030204" pitchFamily="49" charset="0"/>
              </a:rPr>
              <a:t> : </a:t>
            </a:r>
            <a:r>
              <a:rPr lang="en-US" sz="1961" dirty="0">
                <a:solidFill>
                  <a:srgbClr val="4EC9B0"/>
                </a:solidFill>
                <a:highlight>
                  <a:srgbClr val="1E1E1E"/>
                </a:highlight>
                <a:latin typeface="Consolas" panose="020B0609020204030204" pitchFamily="49" charset="0"/>
              </a:rPr>
              <a:t>Actor</a:t>
            </a:r>
            <a:r>
              <a:rPr lang="en-US" sz="1961" dirty="0">
                <a:solidFill>
                  <a:srgbClr val="DCDCDC"/>
                </a:solidFill>
                <a:highlight>
                  <a:srgbClr val="1E1E1E"/>
                </a:highlight>
                <a:latin typeface="Consolas" panose="020B0609020204030204" pitchFamily="49" charset="0"/>
              </a:rPr>
              <a:t>, </a:t>
            </a:r>
            <a:r>
              <a:rPr lang="en-US" sz="1961" dirty="0" err="1">
                <a:solidFill>
                  <a:srgbClr val="B8D7A3"/>
                </a:solidFill>
                <a:highlight>
                  <a:srgbClr val="1E1E1E"/>
                </a:highlight>
                <a:latin typeface="Consolas" panose="020B0609020204030204" pitchFamily="49" charset="0"/>
              </a:rPr>
              <a:t>IHelloWorld</a:t>
            </a:r>
            <a:r>
              <a:rPr lang="en-US" sz="1961" dirty="0">
                <a:solidFill>
                  <a:srgbClr val="B8D7A3"/>
                </a:solidFill>
                <a:highlight>
                  <a:srgbClr val="1E1E1E"/>
                </a:highlight>
                <a:latin typeface="Consolas" panose="020B0609020204030204" pitchFamily="49" charset="0"/>
              </a:rPr>
              <a:t> </a:t>
            </a:r>
            <a:r>
              <a:rPr lang="en-US" sz="1961" dirty="0">
                <a:solidFill>
                  <a:srgbClr val="DCDCDC"/>
                </a:solidFill>
                <a:highlight>
                  <a:srgbClr val="1E1E1E"/>
                </a:highlight>
                <a:latin typeface="Consolas" panose="020B0609020204030204" pitchFamily="49" charset="0"/>
              </a:rPr>
              <a:t>{</a:t>
            </a:r>
            <a:endParaRPr lang="en-US" sz="1961" dirty="0">
              <a:solidFill>
                <a:srgbClr val="FFFFFF"/>
              </a:solidFill>
              <a:highlight>
                <a:srgbClr val="1E1E1E"/>
              </a:highlight>
              <a:latin typeface="Segoe UI"/>
            </a:endParaRPr>
          </a:p>
          <a:p>
            <a:pPr defTabSz="914367"/>
            <a:r>
              <a:rPr lang="en-US" sz="1961" dirty="0">
                <a:solidFill>
                  <a:srgbClr val="DCDCDC"/>
                </a:solidFill>
                <a:highlight>
                  <a:srgbClr val="1E1E1E"/>
                </a:highlight>
                <a:latin typeface="Consolas" panose="020B0609020204030204" pitchFamily="49" charset="0"/>
              </a:rPr>
              <a:t>... }</a:t>
            </a:r>
          </a:p>
        </p:txBody>
      </p:sp>
      <p:sp>
        <p:nvSpPr>
          <p:cNvPr id="8" name="TextBox 7"/>
          <p:cNvSpPr txBox="1"/>
          <p:nvPr/>
        </p:nvSpPr>
        <p:spPr>
          <a:xfrm>
            <a:off x="538898" y="1906653"/>
            <a:ext cx="11130608" cy="893110"/>
          </a:xfrm>
          <a:prstGeom prst="rect">
            <a:avLst/>
          </a:prstGeom>
          <a:solidFill>
            <a:schemeClr val="bg1">
              <a:lumMod val="95000"/>
              <a:lumOff val="5000"/>
            </a:schemeClr>
          </a:solidFill>
        </p:spPr>
        <p:txBody>
          <a:bodyPr wrap="square" lIns="179285" tIns="143428" rIns="179285" bIns="143428" rtlCol="0">
            <a:spAutoFit/>
          </a:bodyPr>
          <a:lstStyle/>
          <a:p>
            <a:pPr defTabSz="914367"/>
            <a:r>
              <a:rPr lang="en-US" sz="1961" dirty="0">
                <a:solidFill>
                  <a:srgbClr val="569CD6"/>
                </a:solidFill>
                <a:highlight>
                  <a:srgbClr val="1E1E1E"/>
                </a:highlight>
                <a:latin typeface="Consolas" panose="020B0609020204030204" pitchFamily="49" charset="0"/>
              </a:rPr>
              <a:t>public</a:t>
            </a:r>
            <a:r>
              <a:rPr lang="en-US" sz="1961" dirty="0">
                <a:solidFill>
                  <a:srgbClr val="DCDCDC"/>
                </a:solidFill>
                <a:highlight>
                  <a:srgbClr val="1E1E1E"/>
                </a:highlight>
                <a:latin typeface="Consolas" panose="020B0609020204030204" pitchFamily="49" charset="0"/>
              </a:rPr>
              <a:t> </a:t>
            </a:r>
            <a:r>
              <a:rPr lang="en-US" sz="1961" dirty="0">
                <a:solidFill>
                  <a:srgbClr val="569CD6"/>
                </a:solidFill>
                <a:highlight>
                  <a:srgbClr val="1E1E1E"/>
                </a:highlight>
                <a:latin typeface="Consolas" panose="020B0609020204030204" pitchFamily="49" charset="0"/>
              </a:rPr>
              <a:t>interface </a:t>
            </a:r>
            <a:r>
              <a:rPr lang="en-US" sz="1961" dirty="0" err="1">
                <a:solidFill>
                  <a:srgbClr val="4EC9B0"/>
                </a:solidFill>
                <a:highlight>
                  <a:srgbClr val="1E1E1E"/>
                </a:highlight>
                <a:latin typeface="Consolas" panose="020B0609020204030204" pitchFamily="49" charset="0"/>
              </a:rPr>
              <a:t>IHelloWorld</a:t>
            </a:r>
            <a:r>
              <a:rPr lang="en-US" sz="1961" dirty="0">
                <a:solidFill>
                  <a:srgbClr val="DCDCDC"/>
                </a:solidFill>
                <a:highlight>
                  <a:srgbClr val="1E1E1E"/>
                </a:highlight>
                <a:latin typeface="Consolas" panose="020B0609020204030204" pitchFamily="49" charset="0"/>
              </a:rPr>
              <a:t> : </a:t>
            </a:r>
            <a:r>
              <a:rPr lang="en-US" sz="1961" dirty="0" err="1">
                <a:solidFill>
                  <a:srgbClr val="4EC9B0"/>
                </a:solidFill>
                <a:highlight>
                  <a:srgbClr val="1E1E1E"/>
                </a:highlight>
                <a:latin typeface="Consolas" panose="020B0609020204030204" pitchFamily="49" charset="0"/>
              </a:rPr>
              <a:t>IActor</a:t>
            </a:r>
            <a:r>
              <a:rPr lang="en-US" sz="1961" dirty="0">
                <a:solidFill>
                  <a:srgbClr val="B8D7A3"/>
                </a:solidFill>
                <a:highlight>
                  <a:srgbClr val="1E1E1E"/>
                </a:highlight>
                <a:latin typeface="Consolas" panose="020B0609020204030204" pitchFamily="49" charset="0"/>
              </a:rPr>
              <a:t> </a:t>
            </a:r>
            <a:r>
              <a:rPr lang="en-US" sz="1961" dirty="0">
                <a:solidFill>
                  <a:srgbClr val="DCDCDC"/>
                </a:solidFill>
                <a:highlight>
                  <a:srgbClr val="1E1E1E"/>
                </a:highlight>
                <a:latin typeface="Consolas" panose="020B0609020204030204" pitchFamily="49" charset="0"/>
              </a:rPr>
              <a:t>{</a:t>
            </a:r>
            <a:endParaRPr lang="en-US" sz="1961" dirty="0">
              <a:solidFill>
                <a:srgbClr val="FFFFFF"/>
              </a:solidFill>
              <a:highlight>
                <a:srgbClr val="1E1E1E"/>
              </a:highlight>
              <a:latin typeface="Segoe UI"/>
            </a:endParaRPr>
          </a:p>
          <a:p>
            <a:pPr defTabSz="914367"/>
            <a:r>
              <a:rPr lang="en-US" sz="1961" dirty="0">
                <a:solidFill>
                  <a:srgbClr val="DCDCDC"/>
                </a:solidFill>
                <a:highlight>
                  <a:srgbClr val="1E1E1E"/>
                </a:highlight>
                <a:latin typeface="Consolas" panose="020B0609020204030204" pitchFamily="49" charset="0"/>
              </a:rPr>
              <a:t>... }</a:t>
            </a:r>
          </a:p>
        </p:txBody>
      </p:sp>
      <p:sp>
        <p:nvSpPr>
          <p:cNvPr id="9" name="Text Placeholder 5"/>
          <p:cNvSpPr txBox="1">
            <a:spLocks/>
          </p:cNvSpPr>
          <p:nvPr/>
        </p:nvSpPr>
        <p:spPr>
          <a:xfrm>
            <a:off x="269239" y="2974763"/>
            <a:ext cx="11653523" cy="724143"/>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293">
              <a:buClr>
                <a:srgbClr val="FFFFFF"/>
              </a:buClr>
            </a:pPr>
            <a:r>
              <a:rPr lang="en-US" sz="3921" dirty="0">
                <a:gradFill>
                  <a:gsLst>
                    <a:gs pos="20354">
                      <a:srgbClr val="E7DCF4"/>
                    </a:gs>
                    <a:gs pos="40000">
                      <a:srgbClr val="E7DCF4"/>
                    </a:gs>
                  </a:gsLst>
                  <a:lin ang="5400000" scaled="0"/>
                </a:gradFill>
                <a:latin typeface="Segoe UI Light"/>
              </a:rPr>
              <a:t>Implement Actor Interface</a:t>
            </a:r>
          </a:p>
        </p:txBody>
      </p:sp>
      <p:sp>
        <p:nvSpPr>
          <p:cNvPr id="10" name="Text Placeholder 5"/>
          <p:cNvSpPr txBox="1">
            <a:spLocks/>
          </p:cNvSpPr>
          <p:nvPr/>
        </p:nvSpPr>
        <p:spPr>
          <a:xfrm>
            <a:off x="300942" y="4796514"/>
            <a:ext cx="11653523" cy="724143"/>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293">
              <a:buClr>
                <a:srgbClr val="FFFFFF"/>
              </a:buClr>
            </a:pPr>
            <a:r>
              <a:rPr lang="en-US" sz="3921" dirty="0">
                <a:gradFill>
                  <a:gsLst>
                    <a:gs pos="20354">
                      <a:srgbClr val="E7DCF4"/>
                    </a:gs>
                    <a:gs pos="40000">
                      <a:srgbClr val="E7DCF4"/>
                    </a:gs>
                  </a:gsLst>
                  <a:lin ang="5400000" scaled="0"/>
                </a:gradFill>
                <a:latin typeface="Segoe UI Light"/>
              </a:rPr>
              <a:t>Register Actor Implementation with Runtime</a:t>
            </a:r>
          </a:p>
        </p:txBody>
      </p:sp>
    </p:spTree>
    <p:extLst>
      <p:ext uri="{BB962C8B-B14F-4D97-AF65-F5344CB8AC3E}">
        <p14:creationId xmlns:p14="http://schemas.microsoft.com/office/powerpoint/2010/main" val="3989338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animBg="1"/>
      <p:bldP spid="8" grpId="0" animBg="1"/>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9240" y="289958"/>
            <a:ext cx="11655078"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gradFill>
                  <a:gsLst>
                    <a:gs pos="1250">
                      <a:srgbClr val="FFFFFF"/>
                    </a:gs>
                    <a:gs pos="100000">
                      <a:srgbClr val="FFFFFF"/>
                    </a:gs>
                  </a:gsLst>
                  <a:lin ang="5400000" scaled="0"/>
                </a:gradFill>
                <a:latin typeface="Segoe UI Light"/>
              </a:rPr>
              <a:t>Service Fabric is a Container Orchestrator</a:t>
            </a:r>
          </a:p>
        </p:txBody>
      </p:sp>
      <p:sp>
        <p:nvSpPr>
          <p:cNvPr id="3" name="Rectangle 2"/>
          <p:cNvSpPr/>
          <p:nvPr/>
        </p:nvSpPr>
        <p:spPr>
          <a:xfrm>
            <a:off x="264625" y="1130627"/>
            <a:ext cx="11430178" cy="6063316"/>
          </a:xfrm>
          <a:prstGeom prst="rect">
            <a:avLst/>
          </a:prstGeom>
        </p:spPr>
        <p:txBody>
          <a:bodyPr wrap="square">
            <a:spAutoFit/>
          </a:bodyPr>
          <a:lstStyle/>
          <a:p>
            <a:pPr marL="560241" indent="-560241" defTabSz="914192">
              <a:buFont typeface="Arial" panose="020B0604020202020204" pitchFamily="34" charset="0"/>
              <a:buChar char="•"/>
              <a:defRPr/>
            </a:pPr>
            <a:r>
              <a:rPr lang="en-US" sz="3528" dirty="0">
                <a:solidFill>
                  <a:srgbClr val="FFFFFF"/>
                </a:solidFill>
                <a:latin typeface="Segoe UI Light"/>
              </a:rPr>
              <a:t>Service Fabric performs the placement and failover of containers in the cluster</a:t>
            </a:r>
          </a:p>
          <a:p>
            <a:pPr marL="560241" indent="-560241" defTabSz="914192">
              <a:buFont typeface="Arial" panose="020B0604020202020204" pitchFamily="34" charset="0"/>
              <a:buChar char="•"/>
              <a:defRPr/>
            </a:pPr>
            <a:r>
              <a:rPr lang="en-US" sz="3528" dirty="0">
                <a:solidFill>
                  <a:srgbClr val="FFFFFF"/>
                </a:solidFill>
                <a:latin typeface="Segoe UI Light"/>
              </a:rPr>
              <a:t>Deploy Docker containers on Linux</a:t>
            </a:r>
          </a:p>
          <a:p>
            <a:pPr marL="560241" indent="-560241" defTabSz="914192">
              <a:buFont typeface="Arial" panose="020B0604020202020204" pitchFamily="34" charset="0"/>
              <a:buChar char="•"/>
              <a:defRPr/>
            </a:pPr>
            <a:r>
              <a:rPr lang="en-US" sz="3528" dirty="0">
                <a:solidFill>
                  <a:srgbClr val="FFFFFF"/>
                </a:solidFill>
                <a:latin typeface="Segoe UI Light"/>
              </a:rPr>
              <a:t>Deploy Windows containers on Windows (which communicate via the Docker Agent)</a:t>
            </a:r>
          </a:p>
          <a:p>
            <a:pPr marL="560241" indent="-560241" defTabSz="914192">
              <a:buFont typeface="Arial" panose="020B0604020202020204" pitchFamily="34" charset="0"/>
              <a:buChar char="•"/>
              <a:defRPr/>
            </a:pPr>
            <a:r>
              <a:rPr lang="en-US" sz="3528" dirty="0">
                <a:solidFill>
                  <a:srgbClr val="FFFFFF"/>
                </a:solidFill>
                <a:latin typeface="Segoe UI Light"/>
              </a:rPr>
              <a:t>Containers can be deployed with </a:t>
            </a:r>
          </a:p>
          <a:p>
            <a:pPr marL="1017425" lvl="1" indent="-560241" defTabSz="914192">
              <a:buFont typeface="Arial" panose="020B0604020202020204" pitchFamily="34" charset="0"/>
              <a:buChar char="•"/>
              <a:defRPr/>
            </a:pPr>
            <a:r>
              <a:rPr lang="en-US" sz="3528" dirty="0">
                <a:solidFill>
                  <a:srgbClr val="FFFFFF"/>
                </a:solidFill>
                <a:latin typeface="Segoe UI Light"/>
              </a:rPr>
              <a:t>Code with guest executables or Service Fabric programming models</a:t>
            </a:r>
          </a:p>
          <a:p>
            <a:pPr marL="1017425" lvl="1" indent="-560241" defTabSz="914192">
              <a:buFont typeface="Arial" panose="020B0604020202020204" pitchFamily="34" charset="0"/>
              <a:buChar char="•"/>
              <a:defRPr/>
            </a:pPr>
            <a:r>
              <a:rPr lang="en-US" sz="3528" dirty="0">
                <a:solidFill>
                  <a:srgbClr val="FFFFFF"/>
                </a:solidFill>
                <a:latin typeface="Segoe UI Light"/>
              </a:rPr>
              <a:t>Endpoints in a container can be registered with Service Fabric for discoverability</a:t>
            </a:r>
          </a:p>
          <a:p>
            <a:pPr marL="560241" indent="-560241" defTabSz="914192">
              <a:buFont typeface="Arial" panose="020B0604020202020204" pitchFamily="34" charset="0"/>
              <a:buChar char="•"/>
              <a:defRPr/>
            </a:pPr>
            <a:endParaRPr lang="en-US" sz="3528" dirty="0">
              <a:solidFill>
                <a:srgbClr val="FFFFFF"/>
              </a:solidFill>
              <a:latin typeface="Segoe UI Light"/>
            </a:endParaRPr>
          </a:p>
        </p:txBody>
      </p:sp>
    </p:spTree>
    <p:extLst>
      <p:ext uri="{BB962C8B-B14F-4D97-AF65-F5344CB8AC3E}">
        <p14:creationId xmlns:p14="http://schemas.microsoft.com/office/powerpoint/2010/main" val="235359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62160" y="3673445"/>
            <a:ext cx="9489336" cy="1606545"/>
          </a:xfrm>
          <a:prstGeom prst="rect">
            <a:avLst/>
          </a:prstGeom>
          <a:solidFill>
            <a:srgbClr val="FFFFFF"/>
          </a:solidFill>
          <a:ln w="10795" cap="flat" cmpd="sng" algn="ctr">
            <a:solidFill>
              <a:srgbClr val="D83B01"/>
            </a:solidFill>
            <a:prstDash val="solid"/>
          </a:ln>
          <a:effectLst/>
        </p:spPr>
        <p:txBody>
          <a:bodyPr vert="vert270" rtlCol="0" anchor="t"/>
          <a:lstStyle/>
          <a:p>
            <a:pPr algn="ctr" defTabSz="914049">
              <a:defRPr/>
            </a:pPr>
            <a:r>
              <a:rPr lang="en-US" kern="0" dirty="0">
                <a:solidFill>
                  <a:prstClr val="black"/>
                </a:solidFill>
                <a:latin typeface="Segoe UI"/>
              </a:rPr>
              <a:t>Windows</a:t>
            </a:r>
          </a:p>
        </p:txBody>
      </p:sp>
      <p:sp>
        <p:nvSpPr>
          <p:cNvPr id="21" name="Rectangle 20"/>
          <p:cNvSpPr/>
          <p:nvPr/>
        </p:nvSpPr>
        <p:spPr>
          <a:xfrm>
            <a:off x="162160" y="2028405"/>
            <a:ext cx="9489336" cy="1572240"/>
          </a:xfrm>
          <a:prstGeom prst="rect">
            <a:avLst/>
          </a:prstGeom>
          <a:solidFill>
            <a:srgbClr val="FFFFFF"/>
          </a:solidFill>
          <a:ln w="10795" cap="flat" cmpd="sng" algn="ctr">
            <a:solidFill>
              <a:srgbClr val="D83B01"/>
            </a:solidFill>
            <a:prstDash val="solid"/>
          </a:ln>
          <a:effectLst/>
        </p:spPr>
        <p:txBody>
          <a:bodyPr vert="vert270" rtlCol="0" anchor="t"/>
          <a:lstStyle/>
          <a:p>
            <a:pPr algn="ctr" defTabSz="914049">
              <a:defRPr/>
            </a:pPr>
            <a:r>
              <a:rPr lang="en-US" kern="0" dirty="0">
                <a:solidFill>
                  <a:prstClr val="black"/>
                </a:solidFill>
                <a:latin typeface="Segoe UI"/>
              </a:rPr>
              <a:t>Linux</a:t>
            </a:r>
          </a:p>
        </p:txBody>
      </p:sp>
      <p:sp>
        <p:nvSpPr>
          <p:cNvPr id="22" name="Title 6"/>
          <p:cNvSpPr txBox="1">
            <a:spLocks/>
          </p:cNvSpPr>
          <p:nvPr/>
        </p:nvSpPr>
        <p:spPr>
          <a:xfrm>
            <a:off x="270066" y="162975"/>
            <a:ext cx="11654187" cy="899537"/>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gradFill>
                  <a:gsLst>
                    <a:gs pos="1250">
                      <a:schemeClr val="tx1"/>
                    </a:gs>
                    <a:gs pos="100000">
                      <a:schemeClr val="tx1"/>
                    </a:gs>
                  </a:gsLst>
                  <a:lin ang="5400000" scaled="0"/>
                </a:gradFill>
                <a:latin typeface="+mj-lt"/>
                <a:ea typeface="+mn-ea"/>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2pPr>
            <a:lvl3pPr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3pPr>
            <a:lvl4pPr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4pPr>
            <a:lvl5pPr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5pPr>
            <a:lvl6pPr marL="457200"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6pPr>
            <a:lvl7pPr marL="914400"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7pPr>
            <a:lvl8pPr marL="1371600"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8pPr>
            <a:lvl9pPr marL="1828800"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9pPr>
          </a:lstStyle>
          <a:p>
            <a:pPr defTabSz="913505">
              <a:defRPr/>
            </a:pPr>
            <a:r>
              <a:rPr lang="en-US" sz="5294" spc="-100">
                <a:gradFill>
                  <a:gsLst>
                    <a:gs pos="1250">
                      <a:srgbClr val="FFFFFF"/>
                    </a:gs>
                    <a:gs pos="100000">
                      <a:srgbClr val="FFFFFF"/>
                    </a:gs>
                  </a:gsLst>
                  <a:lin ang="5400000" scaled="0"/>
                </a:gradFill>
                <a:latin typeface="Segoe UI Light"/>
              </a:rPr>
              <a:t>Containers</a:t>
            </a:r>
            <a:endParaRPr lang="en-US" sz="5294" spc="-100" dirty="0">
              <a:gradFill>
                <a:gsLst>
                  <a:gs pos="1250">
                    <a:srgbClr val="FFFFFF"/>
                  </a:gs>
                  <a:gs pos="100000">
                    <a:srgbClr val="FFFFFF"/>
                  </a:gs>
                </a:gsLst>
                <a:lin ang="5400000" scaled="0"/>
              </a:gradFill>
              <a:latin typeface="Segoe UI Light"/>
            </a:endParaRPr>
          </a:p>
        </p:txBody>
      </p:sp>
      <p:sp>
        <p:nvSpPr>
          <p:cNvPr id="23" name="Rectangle 22"/>
          <p:cNvSpPr/>
          <p:nvPr/>
        </p:nvSpPr>
        <p:spPr>
          <a:xfrm>
            <a:off x="653728" y="2163397"/>
            <a:ext cx="1957105" cy="1095548"/>
          </a:xfrm>
          <a:prstGeom prst="rect">
            <a:avLst/>
          </a:prstGeom>
          <a:solidFill>
            <a:srgbClr val="002050">
              <a:tint val="65000"/>
            </a:srgbClr>
          </a:solidFill>
          <a:ln w="9525" cap="flat" cmpd="sng" algn="ctr">
            <a:solidFill>
              <a:srgbClr val="002050"/>
            </a:solidFill>
            <a:prstDash val="solid"/>
          </a:ln>
          <a:effectLst/>
        </p:spPr>
        <p:txBody>
          <a:bodyPr rtlCol="0" anchor="ctr"/>
          <a:lstStyle/>
          <a:p>
            <a:pPr algn="ctr" defTabSz="914049">
              <a:defRPr/>
            </a:pPr>
            <a:r>
              <a:rPr lang="en-US" kern="0" dirty="0">
                <a:solidFill>
                  <a:prstClr val="black"/>
                </a:solidFill>
                <a:latin typeface="Segoe UI"/>
              </a:rPr>
              <a:t>Process</a:t>
            </a:r>
          </a:p>
        </p:txBody>
      </p:sp>
      <p:sp>
        <p:nvSpPr>
          <p:cNvPr id="24" name="Rectangle 23"/>
          <p:cNvSpPr/>
          <p:nvPr/>
        </p:nvSpPr>
        <p:spPr>
          <a:xfrm>
            <a:off x="653728" y="3822645"/>
            <a:ext cx="1957105" cy="944550"/>
          </a:xfrm>
          <a:prstGeom prst="rect">
            <a:avLst/>
          </a:prstGeom>
          <a:solidFill>
            <a:srgbClr val="002050">
              <a:tint val="65000"/>
            </a:srgbClr>
          </a:solidFill>
          <a:ln w="9525" cap="flat" cmpd="sng" algn="ctr">
            <a:solidFill>
              <a:srgbClr val="002050"/>
            </a:solidFill>
            <a:prstDash val="solid"/>
          </a:ln>
          <a:effectLst/>
        </p:spPr>
        <p:txBody>
          <a:bodyPr rtlCol="0" anchor="ctr"/>
          <a:lstStyle/>
          <a:p>
            <a:pPr algn="ctr" defTabSz="914049">
              <a:defRPr/>
            </a:pPr>
            <a:r>
              <a:rPr lang="en-US" sz="1400" kern="0" dirty="0">
                <a:solidFill>
                  <a:prstClr val="black"/>
                </a:solidFill>
                <a:latin typeface="Segoe UI"/>
              </a:rPr>
              <a:t>Process</a:t>
            </a:r>
          </a:p>
        </p:txBody>
      </p:sp>
      <p:sp>
        <p:nvSpPr>
          <p:cNvPr id="25" name="Rectangle 24"/>
          <p:cNvSpPr/>
          <p:nvPr/>
        </p:nvSpPr>
        <p:spPr>
          <a:xfrm>
            <a:off x="2991256" y="2163397"/>
            <a:ext cx="2519964" cy="1095548"/>
          </a:xfrm>
          <a:prstGeom prst="rect">
            <a:avLst/>
          </a:prstGeom>
          <a:solidFill>
            <a:srgbClr val="002050">
              <a:tint val="65000"/>
            </a:srgbClr>
          </a:solidFill>
          <a:ln w="9525" cap="flat" cmpd="sng" algn="ctr">
            <a:solidFill>
              <a:srgbClr val="002050"/>
            </a:solidFill>
            <a:prstDash val="solid"/>
          </a:ln>
          <a:effectLst/>
        </p:spPr>
        <p:txBody>
          <a:bodyPr rtlCol="0" anchor="ctr"/>
          <a:lstStyle/>
          <a:p>
            <a:pPr algn="ctr" defTabSz="914049">
              <a:defRPr/>
            </a:pPr>
            <a:r>
              <a:rPr lang="en-US" kern="0" dirty="0">
                <a:solidFill>
                  <a:prstClr val="black"/>
                </a:solidFill>
                <a:latin typeface="Segoe UI"/>
              </a:rPr>
              <a:t>Linux container</a:t>
            </a:r>
          </a:p>
        </p:txBody>
      </p:sp>
      <p:sp>
        <p:nvSpPr>
          <p:cNvPr id="26" name="Rectangle 25"/>
          <p:cNvSpPr/>
          <p:nvPr/>
        </p:nvSpPr>
        <p:spPr>
          <a:xfrm>
            <a:off x="8002430" y="2163397"/>
            <a:ext cx="1429466" cy="1272627"/>
          </a:xfrm>
          <a:prstGeom prst="rect">
            <a:avLst/>
          </a:prstGeom>
          <a:solidFill>
            <a:srgbClr val="002050">
              <a:tint val="65000"/>
            </a:srgbClr>
          </a:solidFill>
          <a:ln w="9525" cap="flat" cmpd="sng" algn="ctr">
            <a:solidFill>
              <a:srgbClr val="002050"/>
            </a:solidFill>
            <a:prstDash val="solid"/>
          </a:ln>
          <a:effectLst/>
        </p:spPr>
        <p:txBody>
          <a:bodyPr rtlCol="0" anchor="ctr"/>
          <a:lstStyle/>
          <a:p>
            <a:pPr algn="ctr" defTabSz="914049">
              <a:defRPr/>
            </a:pPr>
            <a:r>
              <a:rPr lang="en-US" kern="0" dirty="0">
                <a:solidFill>
                  <a:prstClr val="black"/>
                </a:solidFill>
                <a:latin typeface="Segoe UI"/>
              </a:rPr>
              <a:t>Virtual Machines</a:t>
            </a:r>
          </a:p>
          <a:p>
            <a:pPr algn="ctr" defTabSz="914049">
              <a:defRPr/>
            </a:pPr>
            <a:r>
              <a:rPr lang="en-US" sz="1400" kern="0" dirty="0">
                <a:solidFill>
                  <a:prstClr val="black"/>
                </a:solidFill>
                <a:latin typeface="Segoe UI"/>
              </a:rPr>
              <a:t>(</a:t>
            </a:r>
            <a:r>
              <a:rPr lang="en-US" sz="1400" kern="0" dirty="0" err="1">
                <a:solidFill>
                  <a:prstClr val="black"/>
                </a:solidFill>
                <a:latin typeface="Segoe UI"/>
              </a:rPr>
              <a:t>Xen</a:t>
            </a:r>
            <a:r>
              <a:rPr lang="en-US" sz="1400" kern="0" dirty="0">
                <a:solidFill>
                  <a:prstClr val="black"/>
                </a:solidFill>
                <a:latin typeface="Segoe UI"/>
              </a:rPr>
              <a:t>, KVM)</a:t>
            </a:r>
          </a:p>
        </p:txBody>
      </p:sp>
      <p:sp>
        <p:nvSpPr>
          <p:cNvPr id="27" name="Rectangle 26"/>
          <p:cNvSpPr/>
          <p:nvPr/>
        </p:nvSpPr>
        <p:spPr>
          <a:xfrm>
            <a:off x="2983997" y="3822645"/>
            <a:ext cx="2527225" cy="944550"/>
          </a:xfrm>
          <a:prstGeom prst="rect">
            <a:avLst/>
          </a:prstGeom>
          <a:solidFill>
            <a:srgbClr val="D83B01">
              <a:tint val="65000"/>
            </a:srgbClr>
          </a:solidFill>
          <a:ln w="9525" cap="flat" cmpd="sng" algn="ctr">
            <a:solidFill>
              <a:srgbClr val="D83B01"/>
            </a:solidFill>
            <a:prstDash val="solid"/>
          </a:ln>
          <a:effectLst/>
        </p:spPr>
        <p:txBody>
          <a:bodyPr rtlCol="0" anchor="ctr"/>
          <a:lstStyle/>
          <a:p>
            <a:pPr algn="ctr" defTabSz="914049">
              <a:defRPr/>
            </a:pPr>
            <a:r>
              <a:rPr lang="en-US" sz="1400" kern="0" dirty="0">
                <a:solidFill>
                  <a:prstClr val="black"/>
                </a:solidFill>
                <a:latin typeface="Segoe UI"/>
              </a:rPr>
              <a:t>Windows Server Containers</a:t>
            </a:r>
          </a:p>
        </p:txBody>
      </p:sp>
      <p:sp>
        <p:nvSpPr>
          <p:cNvPr id="28" name="Rectangle 27"/>
          <p:cNvSpPr/>
          <p:nvPr/>
        </p:nvSpPr>
        <p:spPr>
          <a:xfrm>
            <a:off x="6088764" y="3803242"/>
            <a:ext cx="1326681" cy="963954"/>
          </a:xfrm>
          <a:prstGeom prst="rect">
            <a:avLst/>
          </a:prstGeom>
          <a:solidFill>
            <a:srgbClr val="D83B01">
              <a:tint val="65000"/>
            </a:srgbClr>
          </a:solidFill>
          <a:ln w="9525" cap="flat" cmpd="sng" algn="ctr">
            <a:solidFill>
              <a:srgbClr val="D83B01"/>
            </a:solidFill>
            <a:prstDash val="solid"/>
          </a:ln>
          <a:effectLst/>
        </p:spPr>
        <p:txBody>
          <a:bodyPr rtlCol="0" anchor="ctr"/>
          <a:lstStyle/>
          <a:p>
            <a:pPr algn="ctr" defTabSz="914049">
              <a:defRPr/>
            </a:pPr>
            <a:r>
              <a:rPr lang="en-US" kern="0" dirty="0">
                <a:solidFill>
                  <a:prstClr val="black"/>
                </a:solidFill>
                <a:latin typeface="Segoe UI"/>
              </a:rPr>
              <a:t>Hyper-V Containers</a:t>
            </a:r>
            <a:endParaRPr lang="en-US" sz="1600" kern="0" dirty="0">
              <a:solidFill>
                <a:prstClr val="black"/>
              </a:solidFill>
              <a:latin typeface="Segoe UI"/>
            </a:endParaRPr>
          </a:p>
        </p:txBody>
      </p:sp>
      <p:sp>
        <p:nvSpPr>
          <p:cNvPr id="29" name="Rectangle 28"/>
          <p:cNvSpPr/>
          <p:nvPr/>
        </p:nvSpPr>
        <p:spPr>
          <a:xfrm>
            <a:off x="8002430" y="3822645"/>
            <a:ext cx="1429466" cy="944550"/>
          </a:xfrm>
          <a:prstGeom prst="rect">
            <a:avLst/>
          </a:prstGeom>
          <a:solidFill>
            <a:srgbClr val="002050">
              <a:tint val="65000"/>
            </a:srgbClr>
          </a:solidFill>
          <a:ln w="9525" cap="flat" cmpd="sng" algn="ctr">
            <a:solidFill>
              <a:srgbClr val="002050"/>
            </a:solidFill>
            <a:prstDash val="solid"/>
          </a:ln>
          <a:effectLst/>
        </p:spPr>
        <p:txBody>
          <a:bodyPr rtlCol="0" anchor="ctr"/>
          <a:lstStyle/>
          <a:p>
            <a:pPr algn="ctr" defTabSz="914049">
              <a:defRPr/>
            </a:pPr>
            <a:r>
              <a:rPr lang="en-US" kern="0" dirty="0">
                <a:solidFill>
                  <a:prstClr val="black"/>
                </a:solidFill>
                <a:latin typeface="Segoe UI"/>
              </a:rPr>
              <a:t>Hyper-V Virtual Machines</a:t>
            </a:r>
            <a:endParaRPr lang="en-US" sz="1600" kern="0" dirty="0">
              <a:solidFill>
                <a:prstClr val="black"/>
              </a:solidFill>
              <a:latin typeface="Segoe UI"/>
            </a:endParaRPr>
          </a:p>
        </p:txBody>
      </p:sp>
      <p:cxnSp>
        <p:nvCxnSpPr>
          <p:cNvPr id="30" name="Straight Connector 29"/>
          <p:cNvCxnSpPr/>
          <p:nvPr/>
        </p:nvCxnSpPr>
        <p:spPr>
          <a:xfrm flipH="1">
            <a:off x="5755437" y="1776774"/>
            <a:ext cx="1" cy="3917716"/>
          </a:xfrm>
          <a:prstGeom prst="line">
            <a:avLst/>
          </a:prstGeom>
          <a:noFill/>
          <a:ln w="17145" cap="flat" cmpd="sng" algn="ctr">
            <a:solidFill>
              <a:srgbClr val="BAD80A">
                <a:shade val="95000"/>
                <a:alpha val="50000"/>
                <a:satMod val="150000"/>
              </a:srgbClr>
            </a:solidFill>
            <a:prstDash val="dash"/>
          </a:ln>
          <a:effectLst/>
        </p:spPr>
      </p:cxnSp>
      <p:cxnSp>
        <p:nvCxnSpPr>
          <p:cNvPr id="31" name="Straight Connector 30"/>
          <p:cNvCxnSpPr/>
          <p:nvPr/>
        </p:nvCxnSpPr>
        <p:spPr>
          <a:xfrm flipH="1">
            <a:off x="7719394" y="1776774"/>
            <a:ext cx="1" cy="3917716"/>
          </a:xfrm>
          <a:prstGeom prst="line">
            <a:avLst/>
          </a:prstGeom>
          <a:noFill/>
          <a:ln w="17145" cap="flat" cmpd="sng" algn="ctr">
            <a:solidFill>
              <a:srgbClr val="BAD80A">
                <a:shade val="95000"/>
                <a:alpha val="50000"/>
                <a:satMod val="150000"/>
              </a:srgbClr>
            </a:solidFill>
            <a:prstDash val="dash"/>
          </a:ln>
          <a:effectLst/>
        </p:spPr>
      </p:cxnSp>
      <p:sp>
        <p:nvSpPr>
          <p:cNvPr id="32" name="Left-Right Arrow 31"/>
          <p:cNvSpPr/>
          <p:nvPr/>
        </p:nvSpPr>
        <p:spPr>
          <a:xfrm>
            <a:off x="272782" y="6064066"/>
            <a:ext cx="9433414" cy="603478"/>
          </a:xfrm>
          <a:prstGeom prst="leftRightArrow">
            <a:avLst/>
          </a:prstGeom>
          <a:solidFill>
            <a:srgbClr val="D83B01"/>
          </a:solidFill>
          <a:ln w="10795" cap="flat" cmpd="sng" algn="ctr">
            <a:solidFill>
              <a:srgbClr val="D83B01">
                <a:shade val="50000"/>
              </a:srgbClr>
            </a:solidFill>
            <a:prstDash val="solid"/>
          </a:ln>
          <a:effectLst/>
        </p:spPr>
        <p:txBody>
          <a:bodyPr rtlCol="0" anchor="ctr"/>
          <a:lstStyle/>
          <a:p>
            <a:pPr algn="ctr" defTabSz="914049">
              <a:defRPr/>
            </a:pPr>
            <a:r>
              <a:rPr lang="en-US" kern="0" dirty="0">
                <a:solidFill>
                  <a:prstClr val="white"/>
                </a:solidFill>
                <a:latin typeface="Segoe UI"/>
              </a:rPr>
              <a:t>Faster and more efficient			More isolated and more secure</a:t>
            </a:r>
          </a:p>
        </p:txBody>
      </p:sp>
      <p:cxnSp>
        <p:nvCxnSpPr>
          <p:cNvPr id="33" name="Straight Connector 32"/>
          <p:cNvCxnSpPr/>
          <p:nvPr/>
        </p:nvCxnSpPr>
        <p:spPr>
          <a:xfrm flipH="1">
            <a:off x="2772448" y="1836043"/>
            <a:ext cx="20376" cy="4015286"/>
          </a:xfrm>
          <a:prstGeom prst="line">
            <a:avLst/>
          </a:prstGeom>
          <a:noFill/>
          <a:ln w="17145" cap="flat" cmpd="sng" algn="ctr">
            <a:solidFill>
              <a:srgbClr val="BAD80A">
                <a:shade val="95000"/>
                <a:alpha val="50000"/>
                <a:satMod val="150000"/>
              </a:srgbClr>
            </a:solidFill>
            <a:prstDash val="dash"/>
          </a:ln>
          <a:effectLst/>
        </p:spPr>
      </p:cxnSp>
      <p:sp>
        <p:nvSpPr>
          <p:cNvPr id="34" name="TextBox 33"/>
          <p:cNvSpPr txBox="1"/>
          <p:nvPr/>
        </p:nvSpPr>
        <p:spPr>
          <a:xfrm>
            <a:off x="2236329" y="924907"/>
            <a:ext cx="1112988" cy="939739"/>
          </a:xfrm>
          <a:prstGeom prst="rect">
            <a:avLst/>
          </a:prstGeom>
          <a:noFill/>
        </p:spPr>
        <p:txBody>
          <a:bodyPr wrap="square" rtlCol="0">
            <a:spAutoFit/>
          </a:bodyPr>
          <a:lstStyle/>
          <a:p>
            <a:pPr algn="ctr" defTabSz="914049">
              <a:defRPr/>
            </a:pPr>
            <a:r>
              <a:rPr lang="en-US" kern="0" dirty="0">
                <a:solidFill>
                  <a:srgbClr val="FFFFFF"/>
                </a:solidFill>
                <a:latin typeface="Segoe UI"/>
              </a:rPr>
              <a:t>Quotas and limits</a:t>
            </a:r>
          </a:p>
        </p:txBody>
      </p:sp>
      <p:sp>
        <p:nvSpPr>
          <p:cNvPr id="35" name="TextBox 34"/>
          <p:cNvSpPr txBox="1"/>
          <p:nvPr/>
        </p:nvSpPr>
        <p:spPr>
          <a:xfrm>
            <a:off x="4774360" y="1178871"/>
            <a:ext cx="1962153" cy="374793"/>
          </a:xfrm>
          <a:prstGeom prst="rect">
            <a:avLst/>
          </a:prstGeom>
          <a:noFill/>
        </p:spPr>
        <p:txBody>
          <a:bodyPr wrap="square" rtlCol="0">
            <a:spAutoFit/>
          </a:bodyPr>
          <a:lstStyle/>
          <a:p>
            <a:pPr algn="ctr" defTabSz="914049">
              <a:defRPr/>
            </a:pPr>
            <a:r>
              <a:rPr lang="en-US" kern="0" dirty="0">
                <a:solidFill>
                  <a:srgbClr val="FFFFFF"/>
                </a:solidFill>
                <a:latin typeface="Segoe UI"/>
              </a:rPr>
              <a:t>Added Isolation</a:t>
            </a:r>
          </a:p>
        </p:txBody>
      </p:sp>
      <p:sp>
        <p:nvSpPr>
          <p:cNvPr id="36" name="Rectangle 35"/>
          <p:cNvSpPr/>
          <p:nvPr/>
        </p:nvSpPr>
        <p:spPr bwMode="auto">
          <a:xfrm>
            <a:off x="270067" y="3331744"/>
            <a:ext cx="5396149" cy="240115"/>
          </a:xfrm>
          <a:prstGeom prst="rect">
            <a:avLst/>
          </a:prstGeom>
          <a:solidFill>
            <a:srgbClr val="FFB900">
              <a:lumMod val="60000"/>
              <a:lumOff val="40000"/>
            </a:srgbClr>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000" kern="0" dirty="0">
                <a:gradFill>
                  <a:gsLst>
                    <a:gs pos="0">
                      <a:srgbClr val="FFFFFF"/>
                    </a:gs>
                    <a:gs pos="100000">
                      <a:srgbClr val="FFFFFF"/>
                    </a:gs>
                  </a:gsLst>
                  <a:lin ang="5400000" scaled="0"/>
                </a:gradFill>
                <a:latin typeface="Segoe UI"/>
              </a:rPr>
              <a:t>Kernel</a:t>
            </a:r>
          </a:p>
        </p:txBody>
      </p:sp>
      <p:sp>
        <p:nvSpPr>
          <p:cNvPr id="37" name="Rectangle 36"/>
          <p:cNvSpPr/>
          <p:nvPr/>
        </p:nvSpPr>
        <p:spPr bwMode="auto">
          <a:xfrm>
            <a:off x="295463" y="5007907"/>
            <a:ext cx="5396149" cy="240115"/>
          </a:xfrm>
          <a:prstGeom prst="rect">
            <a:avLst/>
          </a:prstGeom>
          <a:solidFill>
            <a:srgbClr val="FFB900">
              <a:lumMod val="60000"/>
              <a:lumOff val="40000"/>
            </a:srgbClr>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US" sz="2000" kern="0" dirty="0">
                <a:gradFill>
                  <a:gsLst>
                    <a:gs pos="0">
                      <a:srgbClr val="FFFFFF"/>
                    </a:gs>
                    <a:gs pos="100000">
                      <a:srgbClr val="FFFFFF"/>
                    </a:gs>
                  </a:gsLst>
                  <a:lin ang="5400000" scaled="0"/>
                </a:gradFill>
                <a:latin typeface="Segoe UI"/>
              </a:rPr>
              <a:t>Kernel</a:t>
            </a:r>
          </a:p>
        </p:txBody>
      </p:sp>
    </p:spTree>
    <p:extLst>
      <p:ext uri="{BB962C8B-B14F-4D97-AF65-F5344CB8AC3E}">
        <p14:creationId xmlns:p14="http://schemas.microsoft.com/office/powerpoint/2010/main" val="168533244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a:spLocks/>
          </p:cNvSpPr>
          <p:nvPr/>
        </p:nvSpPr>
        <p:spPr>
          <a:xfrm>
            <a:off x="118675" y="219240"/>
            <a:ext cx="11655840"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5" spc="-100">
                <a:gradFill>
                  <a:gsLst>
                    <a:gs pos="1250">
                      <a:srgbClr val="FFFFFF"/>
                    </a:gs>
                    <a:gs pos="100000">
                      <a:srgbClr val="FFFFFF"/>
                    </a:gs>
                  </a:gsLst>
                  <a:lin ang="5400000" scaled="0"/>
                </a:gradFill>
                <a:latin typeface="Segoe UI Light"/>
              </a:rPr>
              <a:t>Containers on Windows</a:t>
            </a:r>
          </a:p>
        </p:txBody>
      </p:sp>
      <p:sp>
        <p:nvSpPr>
          <p:cNvPr id="224" name="TextBox 223"/>
          <p:cNvSpPr txBox="1"/>
          <p:nvPr/>
        </p:nvSpPr>
        <p:spPr>
          <a:xfrm>
            <a:off x="1128457" y="3776149"/>
            <a:ext cx="5826761" cy="718360"/>
          </a:xfrm>
          <a:prstGeom prst="rect">
            <a:avLst/>
          </a:prstGeom>
          <a:noFill/>
        </p:spPr>
        <p:txBody>
          <a:bodyPr wrap="square" lIns="182828" tIns="0" rIns="182828" bIns="146263" rtlCol="0">
            <a:spAutoFit/>
          </a:bodyPr>
          <a:lstStyle/>
          <a:p>
            <a:pPr defTabSz="914049">
              <a:lnSpc>
                <a:spcPct val="90000"/>
              </a:lnSpc>
              <a:spcAft>
                <a:spcPts val="600"/>
              </a:spcAft>
              <a:defRPr/>
            </a:pPr>
            <a:r>
              <a:rPr lang="en-US" sz="1765" b="1" kern="0" dirty="0">
                <a:solidFill>
                  <a:srgbClr val="353535"/>
                </a:solidFill>
                <a:latin typeface="Segoe UI Semilight"/>
              </a:rPr>
              <a:t>Processes </a:t>
            </a:r>
            <a:r>
              <a:rPr lang="en-US" sz="1765" kern="0" dirty="0">
                <a:solidFill>
                  <a:srgbClr val="353535"/>
                </a:solidFill>
                <a:latin typeface="Segoe UI Semilight"/>
              </a:rPr>
              <a:t>= </a:t>
            </a:r>
            <a:r>
              <a:rPr lang="en-US" sz="1765" dirty="0">
                <a:solidFill>
                  <a:srgbClr val="353535"/>
                </a:solidFill>
                <a:latin typeface="Segoe UI Semilight"/>
              </a:rPr>
              <a:t>an executing program</a:t>
            </a:r>
            <a:endParaRPr lang="en-US" sz="1765" kern="0" dirty="0">
              <a:solidFill>
                <a:srgbClr val="353535"/>
              </a:solidFill>
              <a:latin typeface="Segoe UI Semilight"/>
            </a:endParaRPr>
          </a:p>
          <a:p>
            <a:pPr defTabSz="914049">
              <a:lnSpc>
                <a:spcPct val="90000"/>
              </a:lnSpc>
              <a:spcAft>
                <a:spcPts val="600"/>
              </a:spcAft>
              <a:defRPr/>
            </a:pPr>
            <a:r>
              <a:rPr lang="en-US" b="1" kern="0" dirty="0">
                <a:solidFill>
                  <a:srgbClr val="353535"/>
                </a:solidFill>
                <a:latin typeface="Segoe UI Semilight"/>
              </a:rPr>
              <a:t>Containers </a:t>
            </a:r>
            <a:r>
              <a:rPr lang="en-US" kern="0" dirty="0">
                <a:solidFill>
                  <a:srgbClr val="353535"/>
                </a:solidFill>
                <a:latin typeface="Segoe UI Semilight"/>
              </a:rPr>
              <a:t>= Operating system virtualization</a:t>
            </a:r>
          </a:p>
        </p:txBody>
      </p:sp>
      <p:cxnSp>
        <p:nvCxnSpPr>
          <p:cNvPr id="225" name="Straight Connector 224"/>
          <p:cNvCxnSpPr>
            <a:cxnSpLocks/>
          </p:cNvCxnSpPr>
          <p:nvPr/>
        </p:nvCxnSpPr>
        <p:spPr>
          <a:xfrm flipH="1">
            <a:off x="7059190" y="1239053"/>
            <a:ext cx="4227" cy="54379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26" name="Group 225"/>
          <p:cNvGrpSpPr/>
          <p:nvPr/>
        </p:nvGrpSpPr>
        <p:grpSpPr>
          <a:xfrm>
            <a:off x="8445675" y="3021083"/>
            <a:ext cx="2428026" cy="1271822"/>
            <a:chOff x="8624153" y="2019905"/>
            <a:chExt cx="2476713" cy="1297325"/>
          </a:xfrm>
        </p:grpSpPr>
        <p:grpSp>
          <p:nvGrpSpPr>
            <p:cNvPr id="227" name="Group 226"/>
            <p:cNvGrpSpPr/>
            <p:nvPr/>
          </p:nvGrpSpPr>
          <p:grpSpPr>
            <a:xfrm>
              <a:off x="8628838" y="2951470"/>
              <a:ext cx="2472028" cy="365760"/>
              <a:chOff x="8658780" y="2951470"/>
              <a:chExt cx="2472028" cy="365760"/>
            </a:xfrm>
          </p:grpSpPr>
          <p:sp>
            <p:nvSpPr>
              <p:cNvPr id="249" name="Rectangle 248"/>
              <p:cNvSpPr/>
              <p:nvPr/>
            </p:nvSpPr>
            <p:spPr bwMode="auto">
              <a:xfrm>
                <a:off x="9027688" y="2951470"/>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176" kern="0" dirty="0">
                    <a:gradFill>
                      <a:gsLst>
                        <a:gs pos="0">
                          <a:srgbClr val="FFFFFF"/>
                        </a:gs>
                        <a:gs pos="100000">
                          <a:srgbClr val="FFFFFF"/>
                        </a:gs>
                      </a:gsLst>
                      <a:lin ang="5400000" scaled="0"/>
                    </a:gradFill>
                    <a:latin typeface="Segoe UI Semilight"/>
                    <a:cs typeface="Segoe UI" pitchFamily="34" charset="0"/>
                  </a:rPr>
                  <a:t>Kernel</a:t>
                </a:r>
              </a:p>
            </p:txBody>
          </p:sp>
          <p:grpSp>
            <p:nvGrpSpPr>
              <p:cNvPr id="250" name="Group 249"/>
              <p:cNvGrpSpPr/>
              <p:nvPr/>
            </p:nvGrpSpPr>
            <p:grpSpPr>
              <a:xfrm>
                <a:off x="8658780" y="2951470"/>
                <a:ext cx="365760" cy="365760"/>
                <a:chOff x="4498836" y="2852262"/>
                <a:chExt cx="501628" cy="497646"/>
              </a:xfrm>
            </p:grpSpPr>
            <p:sp>
              <p:nvSpPr>
                <p:cNvPr id="251" name="Rectangle 250"/>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2"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28" name="Group 227"/>
            <p:cNvGrpSpPr/>
            <p:nvPr/>
          </p:nvGrpSpPr>
          <p:grpSpPr>
            <a:xfrm>
              <a:off x="8624153" y="2019905"/>
              <a:ext cx="704429" cy="852494"/>
              <a:chOff x="1156020" y="2248829"/>
              <a:chExt cx="704429" cy="852494"/>
            </a:xfrm>
          </p:grpSpPr>
          <p:sp>
            <p:nvSpPr>
              <p:cNvPr id="243" name="TextBox 24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0078D7"/>
                    </a:solidFill>
                    <a:latin typeface="Segoe UI Semilight"/>
                  </a:rPr>
                  <a:t>CONTAINER</a:t>
                </a:r>
              </a:p>
            </p:txBody>
          </p:sp>
          <p:sp>
            <p:nvSpPr>
              <p:cNvPr id="244" name="Rectangle 24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Semilight"/>
                  <a:ea typeface="Segoe UI" pitchFamily="34" charset="0"/>
                  <a:cs typeface="Segoe UI" pitchFamily="34" charset="0"/>
                </a:endParaRPr>
              </a:p>
            </p:txBody>
          </p:sp>
          <p:grpSp>
            <p:nvGrpSpPr>
              <p:cNvPr id="245" name="Group 244"/>
              <p:cNvGrpSpPr/>
              <p:nvPr/>
            </p:nvGrpSpPr>
            <p:grpSpPr>
              <a:xfrm>
                <a:off x="1282952" y="2590867"/>
                <a:ext cx="471171" cy="380335"/>
                <a:chOff x="4406091" y="6049087"/>
                <a:chExt cx="3960813" cy="3197225"/>
              </a:xfrm>
              <a:solidFill>
                <a:schemeClr val="tx2"/>
              </a:solidFill>
            </p:grpSpPr>
            <p:sp>
              <p:nvSpPr>
                <p:cNvPr id="24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24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24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grpSp>
        </p:grpSp>
        <p:grpSp>
          <p:nvGrpSpPr>
            <p:cNvPr id="229" name="Group 228"/>
            <p:cNvGrpSpPr/>
            <p:nvPr/>
          </p:nvGrpSpPr>
          <p:grpSpPr>
            <a:xfrm>
              <a:off x="9509508" y="2019905"/>
              <a:ext cx="704429" cy="852494"/>
              <a:chOff x="1156020" y="2248829"/>
              <a:chExt cx="704429" cy="852494"/>
            </a:xfrm>
          </p:grpSpPr>
          <p:sp>
            <p:nvSpPr>
              <p:cNvPr id="237" name="TextBox 23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0078D7"/>
                    </a:solidFill>
                    <a:latin typeface="Segoe UI Semilight"/>
                  </a:rPr>
                  <a:t>CONTAINER</a:t>
                </a:r>
              </a:p>
            </p:txBody>
          </p:sp>
          <p:sp>
            <p:nvSpPr>
              <p:cNvPr id="238" name="Rectangle 23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Semilight"/>
                  <a:ea typeface="Segoe UI" pitchFamily="34" charset="0"/>
                  <a:cs typeface="Segoe UI" pitchFamily="34" charset="0"/>
                </a:endParaRPr>
              </a:p>
            </p:txBody>
          </p:sp>
          <p:grpSp>
            <p:nvGrpSpPr>
              <p:cNvPr id="239" name="Group 238"/>
              <p:cNvGrpSpPr/>
              <p:nvPr/>
            </p:nvGrpSpPr>
            <p:grpSpPr>
              <a:xfrm>
                <a:off x="1282952" y="2590867"/>
                <a:ext cx="471171" cy="380335"/>
                <a:chOff x="4406091" y="6049087"/>
                <a:chExt cx="3960813" cy="3197225"/>
              </a:xfrm>
              <a:solidFill>
                <a:schemeClr val="tx2"/>
              </a:solidFill>
            </p:grpSpPr>
            <p:sp>
              <p:nvSpPr>
                <p:cNvPr id="24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24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24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grpSp>
        </p:grpSp>
        <p:grpSp>
          <p:nvGrpSpPr>
            <p:cNvPr id="230" name="Group 229"/>
            <p:cNvGrpSpPr/>
            <p:nvPr/>
          </p:nvGrpSpPr>
          <p:grpSpPr>
            <a:xfrm>
              <a:off x="10394862" y="2019905"/>
              <a:ext cx="704429" cy="852494"/>
              <a:chOff x="1156020" y="2248829"/>
              <a:chExt cx="704429" cy="852494"/>
            </a:xfrm>
          </p:grpSpPr>
          <p:sp>
            <p:nvSpPr>
              <p:cNvPr id="231" name="TextBox 230"/>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0078D7"/>
                    </a:solidFill>
                    <a:latin typeface="Segoe UI Semilight"/>
                  </a:rPr>
                  <a:t>CONTAINER</a:t>
                </a:r>
              </a:p>
            </p:txBody>
          </p:sp>
          <p:sp>
            <p:nvSpPr>
              <p:cNvPr id="232" name="Rectangle 231"/>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Semilight"/>
                  <a:ea typeface="Segoe UI" pitchFamily="34" charset="0"/>
                  <a:cs typeface="Segoe UI" pitchFamily="34" charset="0"/>
                </a:endParaRPr>
              </a:p>
            </p:txBody>
          </p:sp>
          <p:grpSp>
            <p:nvGrpSpPr>
              <p:cNvPr id="233" name="Group 232"/>
              <p:cNvGrpSpPr/>
              <p:nvPr/>
            </p:nvGrpSpPr>
            <p:grpSpPr>
              <a:xfrm>
                <a:off x="1282952" y="2590867"/>
                <a:ext cx="471171" cy="380335"/>
                <a:chOff x="4406091" y="6049087"/>
                <a:chExt cx="3960813" cy="3197225"/>
              </a:xfrm>
              <a:solidFill>
                <a:schemeClr val="tx2"/>
              </a:solidFill>
            </p:grpSpPr>
            <p:sp>
              <p:nvSpPr>
                <p:cNvPr id="2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235"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23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grpSp>
        </p:grpSp>
      </p:grpSp>
      <p:sp>
        <p:nvSpPr>
          <p:cNvPr id="253" name="TextBox 252"/>
          <p:cNvSpPr txBox="1"/>
          <p:nvPr/>
        </p:nvSpPr>
        <p:spPr>
          <a:xfrm>
            <a:off x="7221680" y="2351345"/>
            <a:ext cx="4930336" cy="573909"/>
          </a:xfrm>
          <a:prstGeom prst="rect">
            <a:avLst/>
          </a:prstGeom>
          <a:noFill/>
        </p:spPr>
        <p:txBody>
          <a:bodyPr wrap="square" lIns="0" tIns="0" rIns="0" bIns="0" rtlCol="0">
            <a:spAutoFit/>
          </a:bodyPr>
          <a:lstStyle/>
          <a:p>
            <a:pPr algn="ctr" defTabSz="914049">
              <a:lnSpc>
                <a:spcPct val="90000"/>
              </a:lnSpc>
              <a:spcAft>
                <a:spcPts val="600"/>
              </a:spcAft>
              <a:defRPr/>
            </a:pPr>
            <a:r>
              <a:rPr lang="en-US" b="1" kern="0" dirty="0">
                <a:solidFill>
                  <a:srgbClr val="353535"/>
                </a:solidFill>
                <a:latin typeface="Segoe UI Semilight"/>
              </a:rPr>
              <a:t>Windows Server Containers</a:t>
            </a:r>
          </a:p>
          <a:p>
            <a:pPr algn="ctr" defTabSz="914049">
              <a:lnSpc>
                <a:spcPct val="90000"/>
              </a:lnSpc>
              <a:spcAft>
                <a:spcPts val="600"/>
              </a:spcAft>
              <a:defRPr/>
            </a:pPr>
            <a:r>
              <a:rPr lang="en-US" kern="0" dirty="0">
                <a:solidFill>
                  <a:srgbClr val="353535"/>
                </a:solidFill>
                <a:latin typeface="Segoe UI Semilight"/>
              </a:rPr>
              <a:t>Speed and density</a:t>
            </a:r>
          </a:p>
        </p:txBody>
      </p:sp>
      <p:grpSp>
        <p:nvGrpSpPr>
          <p:cNvPr id="254" name="Group 253"/>
          <p:cNvGrpSpPr/>
          <p:nvPr/>
        </p:nvGrpSpPr>
        <p:grpSpPr>
          <a:xfrm>
            <a:off x="8409985" y="5140610"/>
            <a:ext cx="2423467" cy="1611304"/>
            <a:chOff x="8630018" y="5165203"/>
            <a:chExt cx="2472063" cy="1643614"/>
          </a:xfrm>
        </p:grpSpPr>
        <p:grpSp>
          <p:nvGrpSpPr>
            <p:cNvPr id="255" name="Group 254"/>
            <p:cNvGrpSpPr/>
            <p:nvPr/>
          </p:nvGrpSpPr>
          <p:grpSpPr>
            <a:xfrm>
              <a:off x="8630413" y="6443056"/>
              <a:ext cx="2468878" cy="365761"/>
              <a:chOff x="8598897" y="6443056"/>
              <a:chExt cx="2468878" cy="365761"/>
            </a:xfrm>
          </p:grpSpPr>
          <p:sp>
            <p:nvSpPr>
              <p:cNvPr id="301" name="Rectangle 300"/>
              <p:cNvSpPr/>
              <p:nvPr/>
            </p:nvSpPr>
            <p:spPr bwMode="auto">
              <a:xfrm>
                <a:off x="8964655" y="6443057"/>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176" kern="0" dirty="0">
                    <a:gradFill>
                      <a:gsLst>
                        <a:gs pos="0">
                          <a:srgbClr val="FFFFFF"/>
                        </a:gs>
                        <a:gs pos="100000">
                          <a:srgbClr val="FFFFFF"/>
                        </a:gs>
                      </a:gsLst>
                      <a:lin ang="5400000" scaled="0"/>
                    </a:gradFill>
                    <a:latin typeface="Segoe UI Semilight"/>
                    <a:ea typeface="Segoe UI" pitchFamily="34" charset="0"/>
                    <a:cs typeface="Segoe UI" pitchFamily="34" charset="0"/>
                  </a:rPr>
                  <a:t>Hyper-V</a:t>
                </a:r>
                <a:endPar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02" name="Group 301"/>
              <p:cNvGrpSpPr/>
              <p:nvPr/>
            </p:nvGrpSpPr>
            <p:grpSpPr>
              <a:xfrm>
                <a:off x="8598897" y="6443056"/>
                <a:ext cx="365760" cy="365760"/>
                <a:chOff x="8598897" y="6443056"/>
                <a:chExt cx="365760" cy="365760"/>
              </a:xfrm>
            </p:grpSpPr>
            <p:sp>
              <p:nvSpPr>
                <p:cNvPr id="303" name="Rectangle 302"/>
                <p:cNvSpPr/>
                <p:nvPr/>
              </p:nvSpPr>
              <p:spPr bwMode="auto">
                <a:xfrm>
                  <a:off x="8598897" y="6443056"/>
                  <a:ext cx="365760" cy="36576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04" name="Group 303"/>
                <p:cNvGrpSpPr/>
                <p:nvPr/>
              </p:nvGrpSpPr>
              <p:grpSpPr>
                <a:xfrm>
                  <a:off x="8703931" y="6525062"/>
                  <a:ext cx="155693" cy="201748"/>
                  <a:chOff x="5260975" y="2352675"/>
                  <a:chExt cx="1663700" cy="2155825"/>
                </a:xfrm>
                <a:solidFill>
                  <a:schemeClr val="tx2"/>
                </a:solidFill>
              </p:grpSpPr>
              <p:sp>
                <p:nvSpPr>
                  <p:cNvPr id="305"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06" name="Oval 17"/>
                  <p:cNvSpPr>
                    <a:spLocks noChangeArrowheads="1"/>
                  </p:cNvSpPr>
                  <p:nvPr/>
                </p:nvSpPr>
                <p:spPr bwMode="auto">
                  <a:xfrm>
                    <a:off x="6546850" y="2643188"/>
                    <a:ext cx="128588" cy="123825"/>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07" name="Oval 18"/>
                  <p:cNvSpPr>
                    <a:spLocks noChangeArrowheads="1"/>
                  </p:cNvSpPr>
                  <p:nvPr/>
                </p:nvSpPr>
                <p:spPr bwMode="auto">
                  <a:xfrm>
                    <a:off x="6546850" y="3049588"/>
                    <a:ext cx="128588" cy="125413"/>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08" name="Oval 19"/>
                  <p:cNvSpPr>
                    <a:spLocks noChangeArrowheads="1"/>
                  </p:cNvSpPr>
                  <p:nvPr/>
                </p:nvSpPr>
                <p:spPr bwMode="auto">
                  <a:xfrm>
                    <a:off x="6546850" y="3457575"/>
                    <a:ext cx="128588" cy="123825"/>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09" name="Oval 20"/>
                  <p:cNvSpPr>
                    <a:spLocks noChangeArrowheads="1"/>
                  </p:cNvSpPr>
                  <p:nvPr/>
                </p:nvSpPr>
                <p:spPr bwMode="auto">
                  <a:xfrm>
                    <a:off x="6546850" y="3863975"/>
                    <a:ext cx="128588" cy="123825"/>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grpSp>
          </p:grpSp>
        </p:grpSp>
        <p:grpSp>
          <p:nvGrpSpPr>
            <p:cNvPr id="256" name="Group 255"/>
            <p:cNvGrpSpPr/>
            <p:nvPr/>
          </p:nvGrpSpPr>
          <p:grpSpPr>
            <a:xfrm>
              <a:off x="8630018" y="5165203"/>
              <a:ext cx="777240" cy="1246735"/>
              <a:chOff x="8599821" y="5165203"/>
              <a:chExt cx="777240" cy="1246735"/>
            </a:xfrm>
          </p:grpSpPr>
          <p:grpSp>
            <p:nvGrpSpPr>
              <p:cNvPr id="287" name="Group 286"/>
              <p:cNvGrpSpPr/>
              <p:nvPr/>
            </p:nvGrpSpPr>
            <p:grpSpPr>
              <a:xfrm>
                <a:off x="8636227" y="5198401"/>
                <a:ext cx="704429" cy="1174494"/>
                <a:chOff x="8635106" y="4651691"/>
                <a:chExt cx="704429" cy="1174494"/>
              </a:xfrm>
            </p:grpSpPr>
            <p:grpSp>
              <p:nvGrpSpPr>
                <p:cNvPr id="289" name="Group 288"/>
                <p:cNvGrpSpPr/>
                <p:nvPr/>
              </p:nvGrpSpPr>
              <p:grpSpPr>
                <a:xfrm>
                  <a:off x="8635106" y="5551434"/>
                  <a:ext cx="704429" cy="274751"/>
                  <a:chOff x="8635106" y="5542669"/>
                  <a:chExt cx="704429" cy="274751"/>
                </a:xfrm>
              </p:grpSpPr>
              <p:sp>
                <p:nvSpPr>
                  <p:cNvPr id="297" name="Rectangle 296"/>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 tIns="146263" rIns="0"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029" dirty="0">
                        <a:solidFill>
                          <a:srgbClr val="FFFFFF"/>
                        </a:solidFill>
                        <a:latin typeface="Segoe UI Semilight"/>
                      </a:rPr>
                      <a:t>Kernel</a:t>
                    </a:r>
                    <a:endParaRPr lang="en-US" sz="1078" dirty="0">
                      <a:solidFill>
                        <a:srgbClr val="FFFFFF"/>
                      </a:solidFill>
                      <a:latin typeface="Segoe UI Semilight"/>
                    </a:endParaRPr>
                  </a:p>
                </p:txBody>
              </p:sp>
              <p:grpSp>
                <p:nvGrpSpPr>
                  <p:cNvPr id="298" name="Group 297"/>
                  <p:cNvGrpSpPr/>
                  <p:nvPr/>
                </p:nvGrpSpPr>
                <p:grpSpPr>
                  <a:xfrm>
                    <a:off x="8635106" y="5542670"/>
                    <a:ext cx="276948" cy="274750"/>
                    <a:chOff x="4498836" y="2852262"/>
                    <a:chExt cx="501628" cy="497646"/>
                  </a:xfrm>
                </p:grpSpPr>
                <p:sp>
                  <p:nvSpPr>
                    <p:cNvPr id="299" name="Rectangle 29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0"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90" name="Group 289"/>
                <p:cNvGrpSpPr/>
                <p:nvPr/>
              </p:nvGrpSpPr>
              <p:grpSpPr>
                <a:xfrm>
                  <a:off x="8635106" y="4651691"/>
                  <a:ext cx="704429" cy="852494"/>
                  <a:chOff x="1156020" y="2248829"/>
                  <a:chExt cx="704429" cy="852494"/>
                </a:xfrm>
              </p:grpSpPr>
              <p:sp>
                <p:nvSpPr>
                  <p:cNvPr id="291" name="TextBox 290"/>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0078D7"/>
                        </a:solidFill>
                        <a:latin typeface="Segoe UI Semilight"/>
                      </a:rPr>
                      <a:t>CONTAINER</a:t>
                    </a:r>
                  </a:p>
                </p:txBody>
              </p:sp>
              <p:sp>
                <p:nvSpPr>
                  <p:cNvPr id="292" name="Rectangle 291"/>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Semilight"/>
                      <a:ea typeface="Segoe UI" pitchFamily="34" charset="0"/>
                      <a:cs typeface="Segoe UI" pitchFamily="34" charset="0"/>
                    </a:endParaRPr>
                  </a:p>
                </p:txBody>
              </p:sp>
              <p:grpSp>
                <p:nvGrpSpPr>
                  <p:cNvPr id="293" name="Group 292"/>
                  <p:cNvGrpSpPr/>
                  <p:nvPr/>
                </p:nvGrpSpPr>
                <p:grpSpPr>
                  <a:xfrm>
                    <a:off x="1282952" y="2590867"/>
                    <a:ext cx="471171" cy="380335"/>
                    <a:chOff x="4406091" y="6049087"/>
                    <a:chExt cx="3960813" cy="3197225"/>
                  </a:xfrm>
                  <a:solidFill>
                    <a:schemeClr val="tx2"/>
                  </a:solidFill>
                </p:grpSpPr>
                <p:sp>
                  <p:nvSpPr>
                    <p:cNvPr id="29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295"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29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grpSp>
            </p:grpSp>
          </p:grpSp>
          <p:sp>
            <p:nvSpPr>
              <p:cNvPr id="288" name="Rectangle 287"/>
              <p:cNvSpPr/>
              <p:nvPr/>
            </p:nvSpPr>
            <p:spPr bwMode="auto">
              <a:xfrm>
                <a:off x="8599821"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7" name="Group 256"/>
            <p:cNvGrpSpPr/>
            <p:nvPr/>
          </p:nvGrpSpPr>
          <p:grpSpPr>
            <a:xfrm>
              <a:off x="9477430" y="5165203"/>
              <a:ext cx="777240" cy="1246735"/>
              <a:chOff x="9428529" y="5165203"/>
              <a:chExt cx="777240" cy="1246735"/>
            </a:xfrm>
          </p:grpSpPr>
          <p:grpSp>
            <p:nvGrpSpPr>
              <p:cNvPr id="273" name="Group 272"/>
              <p:cNvGrpSpPr/>
              <p:nvPr/>
            </p:nvGrpSpPr>
            <p:grpSpPr>
              <a:xfrm>
                <a:off x="9464935" y="5198401"/>
                <a:ext cx="704429" cy="1174494"/>
                <a:chOff x="8635106" y="4651691"/>
                <a:chExt cx="704429" cy="1174494"/>
              </a:xfrm>
            </p:grpSpPr>
            <p:grpSp>
              <p:nvGrpSpPr>
                <p:cNvPr id="275" name="Group 274"/>
                <p:cNvGrpSpPr/>
                <p:nvPr/>
              </p:nvGrpSpPr>
              <p:grpSpPr>
                <a:xfrm>
                  <a:off x="8635106" y="5551434"/>
                  <a:ext cx="704429" cy="274751"/>
                  <a:chOff x="8635106" y="5542669"/>
                  <a:chExt cx="704429" cy="274751"/>
                </a:xfrm>
              </p:grpSpPr>
              <p:sp>
                <p:nvSpPr>
                  <p:cNvPr id="283" name="Rectangle 282"/>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 tIns="146263" rIns="0"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029" dirty="0">
                        <a:solidFill>
                          <a:srgbClr val="FFFFFF"/>
                        </a:solidFill>
                        <a:latin typeface="Segoe UI Semilight"/>
                      </a:rPr>
                      <a:t>Kernel</a:t>
                    </a:r>
                    <a:endParaRPr lang="en-US" sz="1078" dirty="0">
                      <a:solidFill>
                        <a:srgbClr val="FFFFFF"/>
                      </a:solidFill>
                      <a:latin typeface="Segoe UI Semilight"/>
                    </a:endParaRPr>
                  </a:p>
                </p:txBody>
              </p:sp>
              <p:grpSp>
                <p:nvGrpSpPr>
                  <p:cNvPr id="284" name="Group 283"/>
                  <p:cNvGrpSpPr/>
                  <p:nvPr/>
                </p:nvGrpSpPr>
                <p:grpSpPr>
                  <a:xfrm>
                    <a:off x="8635106" y="5542670"/>
                    <a:ext cx="276948" cy="274750"/>
                    <a:chOff x="4498836" y="2852262"/>
                    <a:chExt cx="501628" cy="497646"/>
                  </a:xfrm>
                </p:grpSpPr>
                <p:sp>
                  <p:nvSpPr>
                    <p:cNvPr id="285" name="Rectangle 284"/>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6"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76" name="Group 275"/>
                <p:cNvGrpSpPr/>
                <p:nvPr/>
              </p:nvGrpSpPr>
              <p:grpSpPr>
                <a:xfrm>
                  <a:off x="8635106" y="4651691"/>
                  <a:ext cx="704429" cy="852494"/>
                  <a:chOff x="1156020" y="2248829"/>
                  <a:chExt cx="704429" cy="852494"/>
                </a:xfrm>
              </p:grpSpPr>
              <p:sp>
                <p:nvSpPr>
                  <p:cNvPr id="277" name="TextBox 27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0078D7"/>
                        </a:solidFill>
                        <a:latin typeface="Segoe UI Semilight"/>
                      </a:rPr>
                      <a:t>CONTAINER</a:t>
                    </a:r>
                  </a:p>
                </p:txBody>
              </p:sp>
              <p:sp>
                <p:nvSpPr>
                  <p:cNvPr id="278" name="Rectangle 27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Semilight"/>
                      <a:ea typeface="Segoe UI" pitchFamily="34" charset="0"/>
                      <a:cs typeface="Segoe UI" pitchFamily="34" charset="0"/>
                    </a:endParaRPr>
                  </a:p>
                </p:txBody>
              </p:sp>
              <p:grpSp>
                <p:nvGrpSpPr>
                  <p:cNvPr id="279" name="Group 278"/>
                  <p:cNvGrpSpPr/>
                  <p:nvPr/>
                </p:nvGrpSpPr>
                <p:grpSpPr>
                  <a:xfrm>
                    <a:off x="1282952" y="2590867"/>
                    <a:ext cx="471171" cy="380335"/>
                    <a:chOff x="4406091" y="6049087"/>
                    <a:chExt cx="3960813" cy="3197225"/>
                  </a:xfrm>
                  <a:solidFill>
                    <a:schemeClr val="tx2"/>
                  </a:solidFill>
                </p:grpSpPr>
                <p:sp>
                  <p:nvSpPr>
                    <p:cNvPr id="28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28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28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grpSp>
            </p:grpSp>
          </p:grpSp>
          <p:sp>
            <p:nvSpPr>
              <p:cNvPr id="274" name="Rectangle 273"/>
              <p:cNvSpPr/>
              <p:nvPr/>
            </p:nvSpPr>
            <p:spPr bwMode="auto">
              <a:xfrm>
                <a:off x="9428529"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8" name="Group 257"/>
            <p:cNvGrpSpPr/>
            <p:nvPr/>
          </p:nvGrpSpPr>
          <p:grpSpPr>
            <a:xfrm>
              <a:off x="10324841" y="5165203"/>
              <a:ext cx="777240" cy="1246735"/>
              <a:chOff x="10263860" y="5165203"/>
              <a:chExt cx="777240" cy="1246735"/>
            </a:xfrm>
          </p:grpSpPr>
          <p:grpSp>
            <p:nvGrpSpPr>
              <p:cNvPr id="259" name="Group 258"/>
              <p:cNvGrpSpPr/>
              <p:nvPr/>
            </p:nvGrpSpPr>
            <p:grpSpPr>
              <a:xfrm>
                <a:off x="10300266" y="5198401"/>
                <a:ext cx="704429" cy="1174494"/>
                <a:chOff x="8635106" y="4651691"/>
                <a:chExt cx="704429" cy="1174494"/>
              </a:xfrm>
            </p:grpSpPr>
            <p:grpSp>
              <p:nvGrpSpPr>
                <p:cNvPr id="261" name="Group 260"/>
                <p:cNvGrpSpPr/>
                <p:nvPr/>
              </p:nvGrpSpPr>
              <p:grpSpPr>
                <a:xfrm>
                  <a:off x="8635106" y="5551434"/>
                  <a:ext cx="704429" cy="274751"/>
                  <a:chOff x="8635106" y="5542669"/>
                  <a:chExt cx="704429" cy="274751"/>
                </a:xfrm>
              </p:grpSpPr>
              <p:sp>
                <p:nvSpPr>
                  <p:cNvPr id="269" name="Rectangle 268"/>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 tIns="146263" rIns="0"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029" dirty="0">
                        <a:solidFill>
                          <a:srgbClr val="FFFFFF"/>
                        </a:solidFill>
                        <a:latin typeface="Segoe UI Semilight"/>
                      </a:rPr>
                      <a:t>Kernel</a:t>
                    </a:r>
                    <a:endParaRPr lang="en-US" sz="1078" dirty="0">
                      <a:solidFill>
                        <a:srgbClr val="FFFFFF"/>
                      </a:solidFill>
                      <a:latin typeface="Segoe UI Semilight"/>
                    </a:endParaRPr>
                  </a:p>
                </p:txBody>
              </p:sp>
              <p:grpSp>
                <p:nvGrpSpPr>
                  <p:cNvPr id="270" name="Group 269"/>
                  <p:cNvGrpSpPr/>
                  <p:nvPr/>
                </p:nvGrpSpPr>
                <p:grpSpPr>
                  <a:xfrm>
                    <a:off x="8635106" y="5542670"/>
                    <a:ext cx="276948" cy="274750"/>
                    <a:chOff x="4498836" y="2852262"/>
                    <a:chExt cx="501628" cy="497646"/>
                  </a:xfrm>
                </p:grpSpPr>
                <p:sp>
                  <p:nvSpPr>
                    <p:cNvPr id="271" name="Rectangle 270"/>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62" name="Group 261"/>
                <p:cNvGrpSpPr/>
                <p:nvPr/>
              </p:nvGrpSpPr>
              <p:grpSpPr>
                <a:xfrm>
                  <a:off x="8635106" y="4651691"/>
                  <a:ext cx="704429" cy="852494"/>
                  <a:chOff x="1156020" y="2248829"/>
                  <a:chExt cx="704429" cy="852494"/>
                </a:xfrm>
              </p:grpSpPr>
              <p:sp>
                <p:nvSpPr>
                  <p:cNvPr id="263" name="TextBox 26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0078D7"/>
                        </a:solidFill>
                        <a:latin typeface="Segoe UI Semilight"/>
                      </a:rPr>
                      <a:t>CONTAINER</a:t>
                    </a:r>
                  </a:p>
                </p:txBody>
              </p:sp>
              <p:sp>
                <p:nvSpPr>
                  <p:cNvPr id="264" name="Rectangle 26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Semilight"/>
                      <a:ea typeface="Segoe UI" pitchFamily="34" charset="0"/>
                      <a:cs typeface="Segoe UI" pitchFamily="34" charset="0"/>
                    </a:endParaRPr>
                  </a:p>
                </p:txBody>
              </p:sp>
              <p:grpSp>
                <p:nvGrpSpPr>
                  <p:cNvPr id="265" name="Group 264"/>
                  <p:cNvGrpSpPr/>
                  <p:nvPr/>
                </p:nvGrpSpPr>
                <p:grpSpPr>
                  <a:xfrm>
                    <a:off x="1282952" y="2590867"/>
                    <a:ext cx="471171" cy="380335"/>
                    <a:chOff x="4406091" y="6049087"/>
                    <a:chExt cx="3960813" cy="3197225"/>
                  </a:xfrm>
                  <a:solidFill>
                    <a:schemeClr val="tx2"/>
                  </a:solidFill>
                </p:grpSpPr>
                <p:sp>
                  <p:nvSpPr>
                    <p:cNvPr id="26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26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26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grpSp>
            </p:grpSp>
          </p:grpSp>
          <p:sp>
            <p:nvSpPr>
              <p:cNvPr id="260" name="Rectangle 259"/>
              <p:cNvSpPr/>
              <p:nvPr/>
            </p:nvSpPr>
            <p:spPr bwMode="auto">
              <a:xfrm>
                <a:off x="10263860"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310" name="TextBox 309"/>
          <p:cNvSpPr txBox="1"/>
          <p:nvPr/>
        </p:nvSpPr>
        <p:spPr>
          <a:xfrm>
            <a:off x="7154114" y="4535425"/>
            <a:ext cx="4935209" cy="573909"/>
          </a:xfrm>
          <a:prstGeom prst="rect">
            <a:avLst/>
          </a:prstGeom>
          <a:noFill/>
        </p:spPr>
        <p:txBody>
          <a:bodyPr wrap="square" lIns="0" tIns="0" rIns="0" bIns="0" rtlCol="0">
            <a:spAutoFit/>
          </a:bodyPr>
          <a:lstStyle/>
          <a:p>
            <a:pPr algn="ctr" defTabSz="914049">
              <a:lnSpc>
                <a:spcPct val="90000"/>
              </a:lnSpc>
              <a:spcAft>
                <a:spcPts val="600"/>
              </a:spcAft>
              <a:defRPr/>
            </a:pPr>
            <a:r>
              <a:rPr lang="en-US" b="1" kern="0" dirty="0">
                <a:solidFill>
                  <a:srgbClr val="353535"/>
                </a:solidFill>
                <a:latin typeface="Segoe UI Semilight"/>
              </a:rPr>
              <a:t>Hyper-V Containers</a:t>
            </a:r>
          </a:p>
          <a:p>
            <a:pPr algn="ctr" defTabSz="914049">
              <a:lnSpc>
                <a:spcPct val="90000"/>
              </a:lnSpc>
              <a:spcAft>
                <a:spcPts val="600"/>
              </a:spcAft>
              <a:defRPr/>
            </a:pPr>
            <a:r>
              <a:rPr lang="en-US" kern="0" dirty="0">
                <a:solidFill>
                  <a:srgbClr val="353535"/>
                </a:solidFill>
                <a:latin typeface="Segoe UI Semilight"/>
              </a:rPr>
              <a:t>Isolation plus performance</a:t>
            </a:r>
          </a:p>
        </p:txBody>
      </p:sp>
      <p:grpSp>
        <p:nvGrpSpPr>
          <p:cNvPr id="311" name="Group 310"/>
          <p:cNvGrpSpPr/>
          <p:nvPr/>
        </p:nvGrpSpPr>
        <p:grpSpPr>
          <a:xfrm>
            <a:off x="498981" y="1356798"/>
            <a:ext cx="5826760" cy="1939933"/>
            <a:chOff x="122237" y="4829345"/>
            <a:chExt cx="5943599" cy="1978833"/>
          </a:xfrm>
        </p:grpSpPr>
        <p:sp>
          <p:nvSpPr>
            <p:cNvPr id="312" name="TextBox 311"/>
            <p:cNvSpPr txBox="1"/>
            <p:nvPr/>
          </p:nvSpPr>
          <p:spPr>
            <a:xfrm>
              <a:off x="122237" y="4829345"/>
              <a:ext cx="5943599" cy="404890"/>
            </a:xfrm>
            <a:prstGeom prst="rect">
              <a:avLst/>
            </a:prstGeom>
            <a:noFill/>
          </p:spPr>
          <p:txBody>
            <a:bodyPr wrap="square" lIns="0" tIns="0" rIns="0" bIns="146263" rtlCol="0">
              <a:spAutoFit/>
            </a:bodyPr>
            <a:lstStyle/>
            <a:p>
              <a:pPr algn="ctr" defTabSz="914049">
                <a:lnSpc>
                  <a:spcPct val="90000"/>
                </a:lnSpc>
                <a:spcAft>
                  <a:spcPts val="600"/>
                </a:spcAft>
                <a:defRPr/>
              </a:pPr>
              <a:r>
                <a:rPr lang="en-US" b="1" kern="0" dirty="0">
                  <a:solidFill>
                    <a:srgbClr val="353535"/>
                  </a:solidFill>
                  <a:latin typeface="Segoe UI Semilight"/>
                </a:rPr>
                <a:t>Traditional virtual machines </a:t>
              </a:r>
              <a:r>
                <a:rPr lang="en-US" kern="0" dirty="0">
                  <a:solidFill>
                    <a:srgbClr val="353535"/>
                  </a:solidFill>
                  <a:latin typeface="Segoe UI Semilight"/>
                </a:rPr>
                <a:t>= hardware virtualization</a:t>
              </a:r>
            </a:p>
          </p:txBody>
        </p:sp>
        <p:sp>
          <p:nvSpPr>
            <p:cNvPr id="313" name="Rectangle 312"/>
            <p:cNvSpPr/>
            <p:nvPr/>
          </p:nvSpPr>
          <p:spPr bwMode="auto">
            <a:xfrm>
              <a:off x="849055" y="5233596"/>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rPr>
                <a:t>Application</a:t>
              </a:r>
            </a:p>
          </p:txBody>
        </p:sp>
        <p:sp>
          <p:nvSpPr>
            <p:cNvPr id="314" name="Rectangle 313"/>
            <p:cNvSpPr/>
            <p:nvPr/>
          </p:nvSpPr>
          <p:spPr bwMode="auto">
            <a:xfrm>
              <a:off x="849054" y="5772065"/>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rPr>
                <a:t>OS</a:t>
              </a:r>
            </a:p>
          </p:txBody>
        </p:sp>
        <p:sp>
          <p:nvSpPr>
            <p:cNvPr id="315" name="Rectangle 314"/>
            <p:cNvSpPr/>
            <p:nvPr/>
          </p:nvSpPr>
          <p:spPr bwMode="auto">
            <a:xfrm>
              <a:off x="849054" y="6310532"/>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rPr>
                <a:t>Hardware</a:t>
              </a:r>
            </a:p>
          </p:txBody>
        </p:sp>
        <p:sp>
          <p:nvSpPr>
            <p:cNvPr id="316" name="Rectangle 315"/>
            <p:cNvSpPr/>
            <p:nvPr/>
          </p:nvSpPr>
          <p:spPr bwMode="auto">
            <a:xfrm>
              <a:off x="345269" y="5233596"/>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17" name="Group 316"/>
            <p:cNvGrpSpPr/>
            <p:nvPr/>
          </p:nvGrpSpPr>
          <p:grpSpPr>
            <a:xfrm>
              <a:off x="475871" y="5350928"/>
              <a:ext cx="236803" cy="262982"/>
              <a:chOff x="7434263" y="-2105025"/>
              <a:chExt cx="947737" cy="1052512"/>
            </a:xfrm>
            <a:solidFill>
              <a:schemeClr val="tx2"/>
            </a:solidFill>
          </p:grpSpPr>
          <p:sp>
            <p:nvSpPr>
              <p:cNvPr id="360"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61"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62"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grpSp>
        <p:sp>
          <p:nvSpPr>
            <p:cNvPr id="318" name="Rectangle 317"/>
            <p:cNvSpPr/>
            <p:nvPr/>
          </p:nvSpPr>
          <p:spPr bwMode="auto">
            <a:xfrm>
              <a:off x="345269" y="577206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19" name="Group 318"/>
            <p:cNvGrpSpPr/>
            <p:nvPr/>
          </p:nvGrpSpPr>
          <p:grpSpPr>
            <a:xfrm>
              <a:off x="455462" y="5929888"/>
              <a:ext cx="278036" cy="219069"/>
              <a:chOff x="4962525" y="2536825"/>
              <a:chExt cx="2260600" cy="1781175"/>
            </a:xfrm>
            <a:solidFill>
              <a:schemeClr val="tx2"/>
            </a:solidFill>
          </p:grpSpPr>
          <p:sp>
            <p:nvSpPr>
              <p:cNvPr id="35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5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grpSp>
        <p:sp>
          <p:nvSpPr>
            <p:cNvPr id="320" name="Rectangle 319"/>
            <p:cNvSpPr/>
            <p:nvPr/>
          </p:nvSpPr>
          <p:spPr bwMode="auto">
            <a:xfrm>
              <a:off x="345269" y="631053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21" name="Group 320"/>
            <p:cNvGrpSpPr/>
            <p:nvPr/>
          </p:nvGrpSpPr>
          <p:grpSpPr>
            <a:xfrm>
              <a:off x="494791" y="6440890"/>
              <a:ext cx="182844" cy="236930"/>
              <a:chOff x="5260975" y="2352675"/>
              <a:chExt cx="1663700" cy="2155825"/>
            </a:xfrm>
            <a:solidFill>
              <a:schemeClr val="tx2"/>
            </a:solidFill>
          </p:grpSpPr>
          <p:sp>
            <p:nvSpPr>
              <p:cNvPr id="353"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54"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55"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56"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57"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grpSp>
        <p:grpSp>
          <p:nvGrpSpPr>
            <p:cNvPr id="322" name="Group 321"/>
            <p:cNvGrpSpPr/>
            <p:nvPr/>
          </p:nvGrpSpPr>
          <p:grpSpPr>
            <a:xfrm>
              <a:off x="2705512" y="5233596"/>
              <a:ext cx="3103512" cy="1016745"/>
              <a:chOff x="5857925" y="3188946"/>
              <a:chExt cx="3103512" cy="1016745"/>
            </a:xfrm>
          </p:grpSpPr>
          <p:sp>
            <p:nvSpPr>
              <p:cNvPr id="323" name="Rectangle 322"/>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Semilight"/>
                  <a:ea typeface="Segoe UI" pitchFamily="34" charset="0"/>
                  <a:cs typeface="Segoe UI" pitchFamily="34" charset="0"/>
                </a:endParaRPr>
              </a:p>
            </p:txBody>
          </p:sp>
          <p:sp>
            <p:nvSpPr>
              <p:cNvPr id="324" name="Rectangle 323"/>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Semilight"/>
                  <a:ea typeface="Segoe UI" pitchFamily="34" charset="0"/>
                  <a:cs typeface="Segoe UI" pitchFamily="34" charset="0"/>
                </a:endParaRPr>
              </a:p>
            </p:txBody>
          </p:sp>
          <p:sp>
            <p:nvSpPr>
              <p:cNvPr id="325" name="Rectangle 324"/>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Semilight"/>
                  <a:ea typeface="Segoe UI" pitchFamily="34" charset="0"/>
                  <a:cs typeface="Segoe UI" pitchFamily="34" charset="0"/>
                </a:endParaRPr>
              </a:p>
            </p:txBody>
          </p:sp>
          <p:sp>
            <p:nvSpPr>
              <p:cNvPr id="326" name="Rectangle 325"/>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Semilight"/>
                  <a:ea typeface="Segoe UI" pitchFamily="34" charset="0"/>
                  <a:cs typeface="Segoe UI" pitchFamily="34" charset="0"/>
                </a:endParaRPr>
              </a:p>
            </p:txBody>
          </p:sp>
          <p:sp>
            <p:nvSpPr>
              <p:cNvPr id="327" name="Rectangle 326"/>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Semilight"/>
                  <a:ea typeface="Segoe UI" pitchFamily="34" charset="0"/>
                  <a:cs typeface="Segoe UI" pitchFamily="34" charset="0"/>
                </a:endParaRPr>
              </a:p>
            </p:txBody>
          </p:sp>
          <p:sp>
            <p:nvSpPr>
              <p:cNvPr id="328" name="Rectangle 327"/>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Semilight"/>
                  <a:ea typeface="Segoe UI" pitchFamily="34" charset="0"/>
                  <a:cs typeface="Segoe UI" pitchFamily="34" charset="0"/>
                </a:endParaRPr>
              </a:p>
            </p:txBody>
          </p:sp>
          <p:grpSp>
            <p:nvGrpSpPr>
              <p:cNvPr id="329" name="Group 328"/>
              <p:cNvGrpSpPr/>
              <p:nvPr/>
            </p:nvGrpSpPr>
            <p:grpSpPr>
              <a:xfrm>
                <a:off x="6198500" y="3595918"/>
                <a:ext cx="197996" cy="219885"/>
                <a:chOff x="7434267" y="-1318825"/>
                <a:chExt cx="947742" cy="1052511"/>
              </a:xfrm>
              <a:solidFill>
                <a:schemeClr val="accent1"/>
              </a:solidFill>
            </p:grpSpPr>
            <p:sp>
              <p:nvSpPr>
                <p:cNvPr id="35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5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5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grpSp>
          <p:grpSp>
            <p:nvGrpSpPr>
              <p:cNvPr id="330" name="Group 329"/>
              <p:cNvGrpSpPr/>
              <p:nvPr/>
            </p:nvGrpSpPr>
            <p:grpSpPr>
              <a:xfrm>
                <a:off x="6169600" y="3943800"/>
                <a:ext cx="255791" cy="201540"/>
                <a:chOff x="4962525" y="3988427"/>
                <a:chExt cx="2260600" cy="1781175"/>
              </a:xfrm>
              <a:solidFill>
                <a:schemeClr val="accent1"/>
              </a:solidFill>
            </p:grpSpPr>
            <p:sp>
              <p:nvSpPr>
                <p:cNvPr id="34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4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grpSp>
          <p:sp>
            <p:nvSpPr>
              <p:cNvPr id="331" name="TextBox 330"/>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rgbClr val="FFFFFF"/>
                    </a:solidFill>
                    <a:latin typeface="Segoe UI Semilight"/>
                  </a:rPr>
                  <a:t>VM</a:t>
                </a:r>
              </a:p>
            </p:txBody>
          </p:sp>
          <p:grpSp>
            <p:nvGrpSpPr>
              <p:cNvPr id="332" name="Group 331"/>
              <p:cNvGrpSpPr/>
              <p:nvPr/>
            </p:nvGrpSpPr>
            <p:grpSpPr>
              <a:xfrm>
                <a:off x="7310684" y="3592441"/>
                <a:ext cx="197995" cy="219886"/>
                <a:chOff x="7434263" y="-1335463"/>
                <a:chExt cx="947737" cy="1052514"/>
              </a:xfrm>
              <a:solidFill>
                <a:schemeClr val="accent1"/>
              </a:solidFill>
            </p:grpSpPr>
            <p:sp>
              <p:nvSpPr>
                <p:cNvPr id="34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4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4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grpSp>
          <p:grpSp>
            <p:nvGrpSpPr>
              <p:cNvPr id="333" name="Group 332"/>
              <p:cNvGrpSpPr/>
              <p:nvPr/>
            </p:nvGrpSpPr>
            <p:grpSpPr>
              <a:xfrm>
                <a:off x="7281786" y="3940325"/>
                <a:ext cx="255791" cy="201540"/>
                <a:chOff x="4962525" y="3957709"/>
                <a:chExt cx="2260600" cy="1781175"/>
              </a:xfrm>
              <a:solidFill>
                <a:schemeClr val="accent1"/>
              </a:solidFill>
            </p:grpSpPr>
            <p:sp>
              <p:nvSpPr>
                <p:cNvPr id="34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4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grpSp>
          <p:sp>
            <p:nvSpPr>
              <p:cNvPr id="334" name="TextBox 333"/>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rgbClr val="FFFFFF"/>
                    </a:solidFill>
                    <a:latin typeface="Segoe UI Semilight"/>
                  </a:rPr>
                  <a:t>VM</a:t>
                </a:r>
              </a:p>
            </p:txBody>
          </p:sp>
          <p:grpSp>
            <p:nvGrpSpPr>
              <p:cNvPr id="335" name="Group 334"/>
              <p:cNvGrpSpPr/>
              <p:nvPr/>
            </p:nvGrpSpPr>
            <p:grpSpPr>
              <a:xfrm>
                <a:off x="8422868" y="3592442"/>
                <a:ext cx="197995" cy="219885"/>
                <a:chOff x="7434263" y="-1335457"/>
                <a:chExt cx="947737" cy="1052513"/>
              </a:xfrm>
              <a:solidFill>
                <a:schemeClr val="accent1"/>
              </a:solidFill>
            </p:grpSpPr>
            <p:sp>
              <p:nvSpPr>
                <p:cNvPr id="34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4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4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grpSp>
          <p:grpSp>
            <p:nvGrpSpPr>
              <p:cNvPr id="336" name="Group 335"/>
              <p:cNvGrpSpPr/>
              <p:nvPr/>
            </p:nvGrpSpPr>
            <p:grpSpPr>
              <a:xfrm>
                <a:off x="8393970" y="3940325"/>
                <a:ext cx="255791" cy="201540"/>
                <a:chOff x="4962525" y="3957717"/>
                <a:chExt cx="2260600" cy="1781175"/>
              </a:xfrm>
              <a:solidFill>
                <a:schemeClr val="accent1"/>
              </a:solidFill>
            </p:grpSpPr>
            <p:sp>
              <p:nvSpPr>
                <p:cNvPr id="33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3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grpSp>
          <p:sp>
            <p:nvSpPr>
              <p:cNvPr id="337" name="TextBox 336"/>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rgbClr val="FFFFFF"/>
                    </a:solidFill>
                    <a:latin typeface="Segoe UI Semilight"/>
                  </a:rPr>
                  <a:t>VM</a:t>
                </a:r>
              </a:p>
            </p:txBody>
          </p:sp>
        </p:grpSp>
      </p:grpSp>
      <p:grpSp>
        <p:nvGrpSpPr>
          <p:cNvPr id="363" name="Group 362"/>
          <p:cNvGrpSpPr/>
          <p:nvPr/>
        </p:nvGrpSpPr>
        <p:grpSpPr>
          <a:xfrm>
            <a:off x="414561" y="4455620"/>
            <a:ext cx="6348390" cy="2131066"/>
            <a:chOff x="352149" y="1927573"/>
            <a:chExt cx="6475688" cy="2173798"/>
          </a:xfrm>
        </p:grpSpPr>
        <p:sp>
          <p:nvSpPr>
            <p:cNvPr id="364" name="Rectangle 363"/>
            <p:cNvSpPr/>
            <p:nvPr/>
          </p:nvSpPr>
          <p:spPr bwMode="auto">
            <a:xfrm>
              <a:off x="847397" y="1927573"/>
              <a:ext cx="5980440"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rPr>
                <a:t>OS</a:t>
              </a:r>
            </a:p>
          </p:txBody>
        </p:sp>
        <p:sp>
          <p:nvSpPr>
            <p:cNvPr id="365" name="Rectangle 364"/>
            <p:cNvSpPr/>
            <p:nvPr/>
          </p:nvSpPr>
          <p:spPr bwMode="auto">
            <a:xfrm>
              <a:off x="847397" y="3603725"/>
              <a:ext cx="5980439"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rPr>
                <a:t>Hardware</a:t>
              </a:r>
            </a:p>
          </p:txBody>
        </p:sp>
        <p:sp>
          <p:nvSpPr>
            <p:cNvPr id="366" name="Rectangle 365"/>
            <p:cNvSpPr/>
            <p:nvPr/>
          </p:nvSpPr>
          <p:spPr bwMode="auto">
            <a:xfrm>
              <a:off x="1916251" y="2433413"/>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568" dirty="0">
                  <a:solidFill>
                    <a:srgbClr val="0078D7"/>
                  </a:solidFill>
                  <a:latin typeface="Segoe UI Semilight"/>
                </a:rPr>
                <a:t>Applications</a:t>
              </a:r>
            </a:p>
          </p:txBody>
        </p:sp>
        <p:grpSp>
          <p:nvGrpSpPr>
            <p:cNvPr id="367" name="Group 366"/>
            <p:cNvGrpSpPr/>
            <p:nvPr/>
          </p:nvGrpSpPr>
          <p:grpSpPr>
            <a:xfrm>
              <a:off x="1421002" y="2433413"/>
              <a:ext cx="501628" cy="497646"/>
              <a:chOff x="4495435" y="2334205"/>
              <a:chExt cx="501628" cy="497646"/>
            </a:xfrm>
          </p:grpSpPr>
          <p:sp>
            <p:nvSpPr>
              <p:cNvPr id="411" name="Rectangle 410"/>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12" name="Group 411"/>
              <p:cNvGrpSpPr/>
              <p:nvPr/>
            </p:nvGrpSpPr>
            <p:grpSpPr>
              <a:xfrm>
                <a:off x="4588362" y="2455579"/>
                <a:ext cx="315775" cy="254898"/>
                <a:chOff x="4406091" y="6049087"/>
                <a:chExt cx="3960813" cy="3197225"/>
              </a:xfrm>
              <a:solidFill>
                <a:schemeClr val="tx1"/>
              </a:solidFill>
            </p:grpSpPr>
            <p:sp>
              <p:nvSpPr>
                <p:cNvPr id="41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414"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41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grpSp>
        </p:grpSp>
        <p:sp>
          <p:nvSpPr>
            <p:cNvPr id="368" name="Rectangle 367"/>
            <p:cNvSpPr/>
            <p:nvPr/>
          </p:nvSpPr>
          <p:spPr bwMode="auto">
            <a:xfrm>
              <a:off x="1916250" y="2951470"/>
              <a:ext cx="4613463"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568" dirty="0">
                  <a:solidFill>
                    <a:srgbClr val="0078D7"/>
                  </a:solidFill>
                  <a:latin typeface="Segoe UI Semilight"/>
                </a:rPr>
                <a:t>Kernel</a:t>
              </a:r>
            </a:p>
          </p:txBody>
        </p:sp>
        <p:grpSp>
          <p:nvGrpSpPr>
            <p:cNvPr id="369" name="Group 368"/>
            <p:cNvGrpSpPr/>
            <p:nvPr/>
          </p:nvGrpSpPr>
          <p:grpSpPr>
            <a:xfrm>
              <a:off x="1421002" y="2951470"/>
              <a:ext cx="501628" cy="497646"/>
              <a:chOff x="4498836" y="2852262"/>
              <a:chExt cx="501628" cy="497646"/>
            </a:xfrm>
          </p:grpSpPr>
          <p:sp>
            <p:nvSpPr>
              <p:cNvPr id="409" name="Rectangle 40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0"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70" name="Group 369"/>
            <p:cNvGrpSpPr/>
            <p:nvPr/>
          </p:nvGrpSpPr>
          <p:grpSpPr>
            <a:xfrm>
              <a:off x="3382950" y="2063861"/>
              <a:ext cx="704429" cy="852494"/>
              <a:chOff x="1156020" y="2248829"/>
              <a:chExt cx="704429" cy="852494"/>
            </a:xfrm>
          </p:grpSpPr>
          <p:sp>
            <p:nvSpPr>
              <p:cNvPr id="403" name="TextBox 40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0078D7"/>
                    </a:solidFill>
                    <a:latin typeface="Segoe UI Semilight"/>
                  </a:rPr>
                  <a:t>CONTAINER</a:t>
                </a:r>
              </a:p>
            </p:txBody>
          </p:sp>
          <p:sp>
            <p:nvSpPr>
              <p:cNvPr id="404" name="Rectangle 40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Semilight"/>
                  <a:ea typeface="Segoe UI" pitchFamily="34" charset="0"/>
                  <a:cs typeface="Segoe UI" pitchFamily="34" charset="0"/>
                </a:endParaRPr>
              </a:p>
            </p:txBody>
          </p:sp>
          <p:grpSp>
            <p:nvGrpSpPr>
              <p:cNvPr id="405" name="Group 404"/>
              <p:cNvGrpSpPr/>
              <p:nvPr/>
            </p:nvGrpSpPr>
            <p:grpSpPr>
              <a:xfrm>
                <a:off x="1282952" y="2590867"/>
                <a:ext cx="471171" cy="380335"/>
                <a:chOff x="4406091" y="6049087"/>
                <a:chExt cx="3960813" cy="3197225"/>
              </a:xfrm>
              <a:solidFill>
                <a:schemeClr val="tx2"/>
              </a:solidFill>
            </p:grpSpPr>
            <p:sp>
              <p:nvSpPr>
                <p:cNvPr id="40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40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40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grpSp>
        </p:grpSp>
        <p:grpSp>
          <p:nvGrpSpPr>
            <p:cNvPr id="371" name="Group 370"/>
            <p:cNvGrpSpPr/>
            <p:nvPr/>
          </p:nvGrpSpPr>
          <p:grpSpPr>
            <a:xfrm>
              <a:off x="4200094" y="2063861"/>
              <a:ext cx="704429" cy="852494"/>
              <a:chOff x="1156020" y="2248829"/>
              <a:chExt cx="704429" cy="852494"/>
            </a:xfrm>
          </p:grpSpPr>
          <p:sp>
            <p:nvSpPr>
              <p:cNvPr id="397" name="TextBox 39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0078D7"/>
                    </a:solidFill>
                    <a:latin typeface="Segoe UI Semilight"/>
                  </a:rPr>
                  <a:t>CONTAINER</a:t>
                </a:r>
              </a:p>
            </p:txBody>
          </p:sp>
          <p:sp>
            <p:nvSpPr>
              <p:cNvPr id="398" name="Rectangle 39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Semilight"/>
                  <a:ea typeface="Segoe UI" pitchFamily="34" charset="0"/>
                  <a:cs typeface="Segoe UI" pitchFamily="34" charset="0"/>
                </a:endParaRPr>
              </a:p>
            </p:txBody>
          </p:sp>
          <p:grpSp>
            <p:nvGrpSpPr>
              <p:cNvPr id="399" name="Group 398"/>
              <p:cNvGrpSpPr/>
              <p:nvPr/>
            </p:nvGrpSpPr>
            <p:grpSpPr>
              <a:xfrm>
                <a:off x="1282952" y="2590867"/>
                <a:ext cx="471171" cy="380335"/>
                <a:chOff x="4406091" y="6049087"/>
                <a:chExt cx="3960813" cy="3197225"/>
              </a:xfrm>
              <a:solidFill>
                <a:schemeClr val="tx2"/>
              </a:solidFill>
            </p:grpSpPr>
            <p:sp>
              <p:nvSpPr>
                <p:cNvPr id="40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40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40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grpSp>
        </p:grpSp>
        <p:sp>
          <p:nvSpPr>
            <p:cNvPr id="372" name="Rectangle 371"/>
            <p:cNvSpPr/>
            <p:nvPr/>
          </p:nvSpPr>
          <p:spPr bwMode="auto">
            <a:xfrm>
              <a:off x="352149" y="1927573"/>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73" name="Group 372"/>
            <p:cNvGrpSpPr/>
            <p:nvPr/>
          </p:nvGrpSpPr>
          <p:grpSpPr>
            <a:xfrm>
              <a:off x="456404" y="2637944"/>
              <a:ext cx="278036" cy="219069"/>
              <a:chOff x="4962525" y="2536825"/>
              <a:chExt cx="2260600" cy="1781175"/>
            </a:xfrm>
            <a:solidFill>
              <a:schemeClr val="tx2"/>
            </a:solidFill>
          </p:grpSpPr>
          <p:sp>
            <p:nvSpPr>
              <p:cNvPr id="39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9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grpSp>
        <p:sp>
          <p:nvSpPr>
            <p:cNvPr id="374" name="Rectangle 373"/>
            <p:cNvSpPr/>
            <p:nvPr/>
          </p:nvSpPr>
          <p:spPr bwMode="auto">
            <a:xfrm>
              <a:off x="352149" y="360372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75" name="Group 374"/>
            <p:cNvGrpSpPr/>
            <p:nvPr/>
          </p:nvGrpSpPr>
          <p:grpSpPr>
            <a:xfrm>
              <a:off x="501671" y="3734083"/>
              <a:ext cx="182844" cy="236930"/>
              <a:chOff x="5260975" y="2352675"/>
              <a:chExt cx="1663700" cy="2155825"/>
            </a:xfrm>
            <a:solidFill>
              <a:schemeClr val="tx2"/>
            </a:solidFill>
          </p:grpSpPr>
          <p:sp>
            <p:nvSpPr>
              <p:cNvPr id="390"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91"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92"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93"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sp>
            <p:nvSpPr>
              <p:cNvPr id="394"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a:solidFill>
                    <a:srgbClr val="FFFFFF"/>
                  </a:solidFill>
                  <a:latin typeface="Segoe UI Semilight"/>
                </a:endParaRPr>
              </a:p>
            </p:txBody>
          </p:sp>
        </p:grpSp>
        <p:grpSp>
          <p:nvGrpSpPr>
            <p:cNvPr id="376" name="Group 375"/>
            <p:cNvGrpSpPr/>
            <p:nvPr/>
          </p:nvGrpSpPr>
          <p:grpSpPr>
            <a:xfrm>
              <a:off x="5828544" y="2070726"/>
              <a:ext cx="704429" cy="845637"/>
              <a:chOff x="1156020" y="2248829"/>
              <a:chExt cx="704429" cy="852494"/>
            </a:xfrm>
          </p:grpSpPr>
          <p:sp>
            <p:nvSpPr>
              <p:cNvPr id="384" name="TextBox 383"/>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0070C0"/>
                    </a:solidFill>
                    <a:latin typeface="Segoe UI Semilight"/>
                  </a:rPr>
                  <a:t>PROCESS</a:t>
                </a:r>
              </a:p>
            </p:txBody>
          </p:sp>
          <p:sp>
            <p:nvSpPr>
              <p:cNvPr id="385" name="Rectangle 384"/>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Semilight"/>
                  <a:ea typeface="Segoe UI" pitchFamily="34" charset="0"/>
                  <a:cs typeface="Segoe UI" pitchFamily="34" charset="0"/>
                </a:endParaRPr>
              </a:p>
            </p:txBody>
          </p:sp>
          <p:grpSp>
            <p:nvGrpSpPr>
              <p:cNvPr id="386" name="Group 385"/>
              <p:cNvGrpSpPr/>
              <p:nvPr/>
            </p:nvGrpSpPr>
            <p:grpSpPr>
              <a:xfrm>
                <a:off x="1282952" y="2590867"/>
                <a:ext cx="471171" cy="380335"/>
                <a:chOff x="4406091" y="6049087"/>
                <a:chExt cx="3960813" cy="3197225"/>
              </a:xfrm>
              <a:solidFill>
                <a:schemeClr val="tx2"/>
              </a:solidFill>
            </p:grpSpPr>
            <p:sp>
              <p:nvSpPr>
                <p:cNvPr id="387"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388"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389"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grpSp>
        </p:grpSp>
        <p:grpSp>
          <p:nvGrpSpPr>
            <p:cNvPr id="377" name="Group 376"/>
            <p:cNvGrpSpPr/>
            <p:nvPr/>
          </p:nvGrpSpPr>
          <p:grpSpPr>
            <a:xfrm>
              <a:off x="5001864" y="2063867"/>
              <a:ext cx="704429" cy="845637"/>
              <a:chOff x="1156020" y="2248829"/>
              <a:chExt cx="704429" cy="852494"/>
            </a:xfrm>
          </p:grpSpPr>
          <p:sp>
            <p:nvSpPr>
              <p:cNvPr id="378" name="TextBox 377"/>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0070C0"/>
                    </a:solidFill>
                    <a:latin typeface="Segoe UI Semilight"/>
                  </a:rPr>
                  <a:t>PROCESS</a:t>
                </a:r>
              </a:p>
            </p:txBody>
          </p:sp>
          <p:sp>
            <p:nvSpPr>
              <p:cNvPr id="379" name="Rectangle 378"/>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Semilight"/>
                  <a:ea typeface="Segoe UI" pitchFamily="34" charset="0"/>
                  <a:cs typeface="Segoe UI" pitchFamily="34" charset="0"/>
                </a:endParaRPr>
              </a:p>
            </p:txBody>
          </p:sp>
          <p:grpSp>
            <p:nvGrpSpPr>
              <p:cNvPr id="380" name="Group 379"/>
              <p:cNvGrpSpPr/>
              <p:nvPr/>
            </p:nvGrpSpPr>
            <p:grpSpPr>
              <a:xfrm>
                <a:off x="1282952" y="2590867"/>
                <a:ext cx="471171" cy="380335"/>
                <a:chOff x="4406091" y="6049087"/>
                <a:chExt cx="3960813" cy="3197225"/>
              </a:xfrm>
              <a:solidFill>
                <a:schemeClr val="tx2"/>
              </a:solidFill>
            </p:grpSpPr>
            <p:sp>
              <p:nvSpPr>
                <p:cNvPr id="38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382"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38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grpSp>
        </p:grpSp>
      </p:grpSp>
      <p:sp>
        <p:nvSpPr>
          <p:cNvPr id="416" name="TextBox 415"/>
          <p:cNvSpPr txBox="1"/>
          <p:nvPr/>
        </p:nvSpPr>
        <p:spPr>
          <a:xfrm>
            <a:off x="7221680" y="170007"/>
            <a:ext cx="4930336" cy="573909"/>
          </a:xfrm>
          <a:prstGeom prst="rect">
            <a:avLst/>
          </a:prstGeom>
          <a:noFill/>
        </p:spPr>
        <p:txBody>
          <a:bodyPr wrap="square" lIns="0" tIns="0" rIns="0" bIns="0" rtlCol="0">
            <a:spAutoFit/>
          </a:bodyPr>
          <a:lstStyle/>
          <a:p>
            <a:pPr algn="ctr" defTabSz="914049">
              <a:lnSpc>
                <a:spcPct val="90000"/>
              </a:lnSpc>
              <a:spcAft>
                <a:spcPts val="600"/>
              </a:spcAft>
              <a:defRPr/>
            </a:pPr>
            <a:r>
              <a:rPr lang="en-US" b="1" kern="0" dirty="0">
                <a:solidFill>
                  <a:srgbClr val="353535"/>
                </a:solidFill>
                <a:latin typeface="Segoe UI Semilight"/>
              </a:rPr>
              <a:t>Processes</a:t>
            </a:r>
          </a:p>
          <a:p>
            <a:pPr algn="ctr" defTabSz="914049">
              <a:lnSpc>
                <a:spcPct val="90000"/>
              </a:lnSpc>
              <a:spcAft>
                <a:spcPts val="600"/>
              </a:spcAft>
              <a:defRPr/>
            </a:pPr>
            <a:r>
              <a:rPr lang="en-US" kern="0" dirty="0">
                <a:solidFill>
                  <a:srgbClr val="353535"/>
                </a:solidFill>
                <a:latin typeface="Segoe UI Semilight"/>
              </a:rPr>
              <a:t>Maximum speed and density</a:t>
            </a:r>
          </a:p>
        </p:txBody>
      </p:sp>
      <p:grpSp>
        <p:nvGrpSpPr>
          <p:cNvPr id="417" name="Group 416"/>
          <p:cNvGrpSpPr/>
          <p:nvPr/>
        </p:nvGrpSpPr>
        <p:grpSpPr>
          <a:xfrm>
            <a:off x="8374329" y="851560"/>
            <a:ext cx="2423433" cy="1269673"/>
            <a:chOff x="8542251" y="868138"/>
            <a:chExt cx="2472028" cy="1295133"/>
          </a:xfrm>
        </p:grpSpPr>
        <p:grpSp>
          <p:nvGrpSpPr>
            <p:cNvPr id="418" name="Group 417"/>
            <p:cNvGrpSpPr/>
            <p:nvPr/>
          </p:nvGrpSpPr>
          <p:grpSpPr>
            <a:xfrm>
              <a:off x="8542251" y="1797511"/>
              <a:ext cx="2472028" cy="365760"/>
              <a:chOff x="8658780" y="2951470"/>
              <a:chExt cx="2472028" cy="365760"/>
            </a:xfrm>
          </p:grpSpPr>
          <p:sp>
            <p:nvSpPr>
              <p:cNvPr id="440" name="Rectangle 439"/>
              <p:cNvSpPr/>
              <p:nvPr/>
            </p:nvSpPr>
            <p:spPr bwMode="auto">
              <a:xfrm>
                <a:off x="9027688" y="2951470"/>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176" kern="0" dirty="0">
                    <a:gradFill>
                      <a:gsLst>
                        <a:gs pos="0">
                          <a:srgbClr val="FFFFFF"/>
                        </a:gs>
                        <a:gs pos="100000">
                          <a:srgbClr val="FFFFFF"/>
                        </a:gs>
                      </a:gsLst>
                      <a:lin ang="5400000" scaled="0"/>
                    </a:gradFill>
                    <a:latin typeface="Segoe UI Semilight"/>
                    <a:cs typeface="Segoe UI" pitchFamily="34" charset="0"/>
                  </a:rPr>
                  <a:t>Kernel</a:t>
                </a:r>
              </a:p>
            </p:txBody>
          </p:sp>
          <p:grpSp>
            <p:nvGrpSpPr>
              <p:cNvPr id="441" name="Group 440"/>
              <p:cNvGrpSpPr/>
              <p:nvPr/>
            </p:nvGrpSpPr>
            <p:grpSpPr>
              <a:xfrm>
                <a:off x="8658780" y="2951470"/>
                <a:ext cx="365760" cy="365760"/>
                <a:chOff x="4498836" y="2852262"/>
                <a:chExt cx="501628" cy="497646"/>
              </a:xfrm>
            </p:grpSpPr>
            <p:sp>
              <p:nvSpPr>
                <p:cNvPr id="442" name="Rectangle 441"/>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3"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419" name="Group 418"/>
            <p:cNvGrpSpPr/>
            <p:nvPr/>
          </p:nvGrpSpPr>
          <p:grpSpPr>
            <a:xfrm>
              <a:off x="9419459" y="872569"/>
              <a:ext cx="704429" cy="845635"/>
              <a:chOff x="1156020" y="2248829"/>
              <a:chExt cx="704429" cy="852494"/>
            </a:xfrm>
          </p:grpSpPr>
          <p:sp>
            <p:nvSpPr>
              <p:cNvPr id="434" name="TextBox 433"/>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0070C0"/>
                    </a:solidFill>
                    <a:latin typeface="Segoe UI Semilight"/>
                  </a:rPr>
                  <a:t>PROCESS</a:t>
                </a:r>
              </a:p>
            </p:txBody>
          </p:sp>
          <p:sp>
            <p:nvSpPr>
              <p:cNvPr id="435" name="Rectangle 434"/>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Semilight"/>
                  <a:ea typeface="Segoe UI" pitchFamily="34" charset="0"/>
                  <a:cs typeface="Segoe UI" pitchFamily="34" charset="0"/>
                </a:endParaRPr>
              </a:p>
            </p:txBody>
          </p:sp>
          <p:grpSp>
            <p:nvGrpSpPr>
              <p:cNvPr id="436" name="Group 435"/>
              <p:cNvGrpSpPr/>
              <p:nvPr/>
            </p:nvGrpSpPr>
            <p:grpSpPr>
              <a:xfrm>
                <a:off x="1282952" y="2590867"/>
                <a:ext cx="471171" cy="380335"/>
                <a:chOff x="4406091" y="6049087"/>
                <a:chExt cx="3960813" cy="3197225"/>
              </a:xfrm>
              <a:solidFill>
                <a:schemeClr val="tx2"/>
              </a:solidFill>
            </p:grpSpPr>
            <p:sp>
              <p:nvSpPr>
                <p:cNvPr id="437"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438"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439"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grpSp>
        </p:grpSp>
        <p:grpSp>
          <p:nvGrpSpPr>
            <p:cNvPr id="420" name="Group 419"/>
            <p:cNvGrpSpPr/>
            <p:nvPr/>
          </p:nvGrpSpPr>
          <p:grpSpPr>
            <a:xfrm>
              <a:off x="8547389" y="868138"/>
              <a:ext cx="704429" cy="845635"/>
              <a:chOff x="1156020" y="2248829"/>
              <a:chExt cx="704429" cy="852494"/>
            </a:xfrm>
          </p:grpSpPr>
          <p:sp>
            <p:nvSpPr>
              <p:cNvPr id="428" name="TextBox 427"/>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0070C0"/>
                    </a:solidFill>
                    <a:latin typeface="Segoe UI Semilight"/>
                  </a:rPr>
                  <a:t>PROCESS</a:t>
                </a:r>
              </a:p>
            </p:txBody>
          </p:sp>
          <p:sp>
            <p:nvSpPr>
              <p:cNvPr id="429" name="Rectangle 428"/>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Semilight"/>
                  <a:ea typeface="Segoe UI" pitchFamily="34" charset="0"/>
                  <a:cs typeface="Segoe UI" pitchFamily="34" charset="0"/>
                </a:endParaRPr>
              </a:p>
            </p:txBody>
          </p:sp>
          <p:grpSp>
            <p:nvGrpSpPr>
              <p:cNvPr id="430" name="Group 429"/>
              <p:cNvGrpSpPr/>
              <p:nvPr/>
            </p:nvGrpSpPr>
            <p:grpSpPr>
              <a:xfrm>
                <a:off x="1282952" y="2590867"/>
                <a:ext cx="471171" cy="380335"/>
                <a:chOff x="4406091" y="6049087"/>
                <a:chExt cx="3960813" cy="3197225"/>
              </a:xfrm>
              <a:solidFill>
                <a:schemeClr val="tx2"/>
              </a:solidFill>
            </p:grpSpPr>
            <p:sp>
              <p:nvSpPr>
                <p:cNvPr id="43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432"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43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grpSp>
        </p:grpSp>
        <p:grpSp>
          <p:nvGrpSpPr>
            <p:cNvPr id="421" name="Group 420"/>
            <p:cNvGrpSpPr/>
            <p:nvPr/>
          </p:nvGrpSpPr>
          <p:grpSpPr>
            <a:xfrm>
              <a:off x="10273444" y="868138"/>
              <a:ext cx="704429" cy="845635"/>
              <a:chOff x="1156020" y="2248829"/>
              <a:chExt cx="704429" cy="852494"/>
            </a:xfrm>
          </p:grpSpPr>
          <p:sp>
            <p:nvSpPr>
              <p:cNvPr id="422" name="TextBox 42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0070C0"/>
                    </a:solidFill>
                    <a:latin typeface="Segoe UI Semilight"/>
                  </a:rPr>
                  <a:t>PROCESS</a:t>
                </a:r>
              </a:p>
            </p:txBody>
          </p:sp>
          <p:sp>
            <p:nvSpPr>
              <p:cNvPr id="423" name="Rectangle 42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Semilight"/>
                  <a:ea typeface="Segoe UI" pitchFamily="34" charset="0"/>
                  <a:cs typeface="Segoe UI" pitchFamily="34" charset="0"/>
                </a:endParaRPr>
              </a:p>
            </p:txBody>
          </p:sp>
          <p:grpSp>
            <p:nvGrpSpPr>
              <p:cNvPr id="424" name="Group 423"/>
              <p:cNvGrpSpPr/>
              <p:nvPr/>
            </p:nvGrpSpPr>
            <p:grpSpPr>
              <a:xfrm>
                <a:off x="1282952" y="2590867"/>
                <a:ext cx="471171" cy="380335"/>
                <a:chOff x="4406091" y="6049087"/>
                <a:chExt cx="3960813" cy="3197225"/>
              </a:xfrm>
              <a:solidFill>
                <a:schemeClr val="tx2"/>
              </a:solidFill>
            </p:grpSpPr>
            <p:sp>
              <p:nvSpPr>
                <p:cNvPr id="42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42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sp>
              <p:nvSpPr>
                <p:cNvPr id="42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rgbClr val="FFFFFF"/>
                    </a:solidFill>
                    <a:latin typeface="Segoe UI Semilight"/>
                  </a:endParaRPr>
                </a:p>
              </p:txBody>
            </p:sp>
          </p:grpSp>
        </p:grpSp>
      </p:grpSp>
    </p:spTree>
    <p:extLst>
      <p:ext uri="{BB962C8B-B14F-4D97-AF65-F5344CB8AC3E}">
        <p14:creationId xmlns:p14="http://schemas.microsoft.com/office/powerpoint/2010/main" val="299624662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075251" y="1002985"/>
            <a:ext cx="7814874" cy="578866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defTabSz="914049">
              <a:defRPr/>
            </a:pPr>
            <a:r>
              <a:rPr lang="en-US" sz="2400" dirty="0">
                <a:solidFill>
                  <a:srgbClr val="FFFFFF"/>
                </a:solidFill>
                <a:latin typeface="Segoe UI" panose="020B0502040204020203" pitchFamily="34" charset="0"/>
                <a:cs typeface="Segoe UI" panose="020B0502040204020203" pitchFamily="34" charset="0"/>
              </a:rPr>
              <a:t>Datacenter (Azure, On-Premises)</a:t>
            </a:r>
          </a:p>
          <a:p>
            <a:pPr algn="ctr" defTabSz="914049">
              <a:defRPr/>
            </a:pPr>
            <a:endParaRPr lang="en-US" sz="2400" dirty="0">
              <a:solidFill>
                <a:srgbClr val="FFFFFF"/>
              </a:solidFill>
              <a:latin typeface="Segoe UI" panose="020B0502040204020203" pitchFamily="34" charset="0"/>
              <a:cs typeface="Segoe UI" panose="020B0502040204020203" pitchFamily="34" charset="0"/>
            </a:endParaRPr>
          </a:p>
        </p:txBody>
      </p:sp>
      <p:sp>
        <p:nvSpPr>
          <p:cNvPr id="20" name="Rectangle 19"/>
          <p:cNvSpPr/>
          <p:nvPr/>
        </p:nvSpPr>
        <p:spPr bwMode="auto">
          <a:xfrm>
            <a:off x="7094196" y="1871048"/>
            <a:ext cx="2093619" cy="1436542"/>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defTabSz="914049">
              <a:defRPr/>
            </a:pPr>
            <a:r>
              <a:rPr lang="en-US" sz="2000" b="1" dirty="0">
                <a:solidFill>
                  <a:srgbClr val="FFFFFF"/>
                </a:solidFill>
                <a:latin typeface="Segoe UI" panose="020B0502040204020203" pitchFamily="34" charset="0"/>
                <a:cs typeface="Segoe UI" panose="020B0502040204020203" pitchFamily="34" charset="0"/>
              </a:rPr>
              <a:t>VM #1</a:t>
            </a:r>
            <a:br>
              <a:rPr lang="en-US" sz="2000" b="1" dirty="0">
                <a:solidFill>
                  <a:srgbClr val="FFFFFF"/>
                </a:solidFill>
                <a:latin typeface="Segoe UI" panose="020B0502040204020203" pitchFamily="34" charset="0"/>
                <a:cs typeface="Segoe UI" panose="020B0502040204020203" pitchFamily="34" charset="0"/>
              </a:rPr>
            </a:br>
            <a:endParaRPr lang="en-US" sz="2000" b="1" dirty="0">
              <a:solidFill>
                <a:srgbClr val="FFFFFF"/>
              </a:solidFill>
              <a:latin typeface="Segoe UI" panose="020B0502040204020203" pitchFamily="34" charset="0"/>
              <a:cs typeface="Segoe UI" panose="020B0502040204020203" pitchFamily="34" charset="0"/>
            </a:endParaRPr>
          </a:p>
        </p:txBody>
      </p:sp>
      <p:sp>
        <p:nvSpPr>
          <p:cNvPr id="42" name="Rectangle 41"/>
          <p:cNvSpPr/>
          <p:nvPr/>
        </p:nvSpPr>
        <p:spPr bwMode="auto">
          <a:xfrm>
            <a:off x="9187813" y="3385454"/>
            <a:ext cx="2093619" cy="1375640"/>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defTabSz="914049">
              <a:defRPr/>
            </a:pPr>
            <a:r>
              <a:rPr lang="en-US" sz="2000" b="1" dirty="0">
                <a:solidFill>
                  <a:srgbClr val="FFFFFF"/>
                </a:solidFill>
                <a:latin typeface="Segoe UI" panose="020B0502040204020203" pitchFamily="34" charset="0"/>
                <a:cs typeface="Segoe UI" panose="020B0502040204020203" pitchFamily="34" charset="0"/>
              </a:rPr>
              <a:t>VM #2</a:t>
            </a:r>
            <a:br>
              <a:rPr lang="en-US" sz="2000" b="1" dirty="0">
                <a:solidFill>
                  <a:srgbClr val="FFFFFF"/>
                </a:solidFill>
                <a:latin typeface="Segoe UI" panose="020B0502040204020203" pitchFamily="34" charset="0"/>
                <a:cs typeface="Segoe UI" panose="020B0502040204020203" pitchFamily="34" charset="0"/>
              </a:rPr>
            </a:br>
            <a:endParaRPr lang="en-US" sz="2000" b="1" dirty="0">
              <a:solidFill>
                <a:srgbClr val="FFFFFF"/>
              </a:solidFill>
              <a:latin typeface="Segoe UI" panose="020B0502040204020203" pitchFamily="34" charset="0"/>
              <a:cs typeface="Segoe UI" panose="020B0502040204020203" pitchFamily="34" charset="0"/>
            </a:endParaRPr>
          </a:p>
        </p:txBody>
      </p:sp>
      <p:sp>
        <p:nvSpPr>
          <p:cNvPr id="50" name="Rectangle 49"/>
          <p:cNvSpPr/>
          <p:nvPr/>
        </p:nvSpPr>
        <p:spPr bwMode="auto">
          <a:xfrm>
            <a:off x="8575193" y="5229136"/>
            <a:ext cx="2093619" cy="1450826"/>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defTabSz="914049">
              <a:defRPr/>
            </a:pPr>
            <a:r>
              <a:rPr lang="en-US" sz="2000" b="1" dirty="0">
                <a:solidFill>
                  <a:srgbClr val="FFFFFF"/>
                </a:solidFill>
                <a:latin typeface="Segoe UI" panose="020B0502040204020203" pitchFamily="34" charset="0"/>
                <a:cs typeface="Segoe UI" panose="020B0502040204020203" pitchFamily="34" charset="0"/>
              </a:rPr>
              <a:t>VM #3</a:t>
            </a:r>
            <a:br>
              <a:rPr lang="en-US" sz="2000" b="1" dirty="0">
                <a:solidFill>
                  <a:srgbClr val="FFFFFF"/>
                </a:solidFill>
                <a:latin typeface="Segoe UI" panose="020B0502040204020203" pitchFamily="34" charset="0"/>
                <a:cs typeface="Segoe UI" panose="020B0502040204020203" pitchFamily="34" charset="0"/>
              </a:rPr>
            </a:br>
            <a:endParaRPr lang="en-US" sz="2000" b="1" dirty="0">
              <a:solidFill>
                <a:srgbClr val="FFFFFF"/>
              </a:solidFill>
              <a:latin typeface="Segoe UI" panose="020B0502040204020203" pitchFamily="34" charset="0"/>
              <a:cs typeface="Segoe UI" panose="020B0502040204020203" pitchFamily="34" charset="0"/>
            </a:endParaRPr>
          </a:p>
        </p:txBody>
      </p:sp>
      <p:sp>
        <p:nvSpPr>
          <p:cNvPr id="57" name="Rectangle 56"/>
          <p:cNvSpPr/>
          <p:nvPr/>
        </p:nvSpPr>
        <p:spPr bwMode="auto">
          <a:xfrm>
            <a:off x="5395984" y="5229139"/>
            <a:ext cx="2232875" cy="1450827"/>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defTabSz="914049">
              <a:defRPr/>
            </a:pPr>
            <a:r>
              <a:rPr lang="en-US" sz="2000" b="1" dirty="0">
                <a:solidFill>
                  <a:srgbClr val="FFFFFF"/>
                </a:solidFill>
                <a:latin typeface="Segoe UI" panose="020B0502040204020203" pitchFamily="34" charset="0"/>
                <a:cs typeface="Segoe UI" panose="020B0502040204020203" pitchFamily="34" charset="0"/>
              </a:rPr>
              <a:t>VM #4</a:t>
            </a:r>
            <a:br>
              <a:rPr lang="en-US" sz="2000" b="1" dirty="0">
                <a:solidFill>
                  <a:srgbClr val="FFFFFF"/>
                </a:solidFill>
                <a:latin typeface="Segoe UI" panose="020B0502040204020203" pitchFamily="34" charset="0"/>
                <a:cs typeface="Segoe UI" panose="020B0502040204020203" pitchFamily="34" charset="0"/>
              </a:rPr>
            </a:br>
            <a:endParaRPr lang="en-US" sz="2000" b="1" dirty="0">
              <a:solidFill>
                <a:srgbClr val="FFFFFF"/>
              </a:solidFill>
              <a:latin typeface="Segoe UI" panose="020B0502040204020203" pitchFamily="34" charset="0"/>
              <a:cs typeface="Segoe UI" panose="020B0502040204020203" pitchFamily="34" charset="0"/>
            </a:endParaRPr>
          </a:p>
        </p:txBody>
      </p:sp>
      <p:sp>
        <p:nvSpPr>
          <p:cNvPr id="64" name="Rectangle 63"/>
          <p:cNvSpPr/>
          <p:nvPr/>
        </p:nvSpPr>
        <p:spPr bwMode="auto">
          <a:xfrm>
            <a:off x="5000575" y="3400549"/>
            <a:ext cx="2093619" cy="1360544"/>
          </a:xfrm>
          <a:prstGeom prst="rect">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defTabSz="914049">
              <a:defRPr/>
            </a:pPr>
            <a:r>
              <a:rPr lang="en-US" sz="2000" b="1" dirty="0">
                <a:solidFill>
                  <a:srgbClr val="FFFFFF"/>
                </a:solidFill>
                <a:latin typeface="Segoe UI" panose="020B0502040204020203" pitchFamily="34" charset="0"/>
                <a:cs typeface="Segoe UI" panose="020B0502040204020203" pitchFamily="34" charset="0"/>
              </a:rPr>
              <a:t>VM #5</a:t>
            </a:r>
            <a:br>
              <a:rPr lang="en-US" sz="2000" b="1" dirty="0">
                <a:solidFill>
                  <a:srgbClr val="FFFFFF"/>
                </a:solidFill>
                <a:latin typeface="Segoe UI" panose="020B0502040204020203" pitchFamily="34" charset="0"/>
                <a:cs typeface="Segoe UI" panose="020B0502040204020203" pitchFamily="34" charset="0"/>
              </a:rPr>
            </a:br>
            <a:endParaRPr lang="en-US" sz="2000" b="1" dirty="0">
              <a:solidFill>
                <a:srgbClr val="FFFFFF"/>
              </a:solidFill>
              <a:latin typeface="Segoe UI" panose="020B0502040204020203" pitchFamily="34" charset="0"/>
              <a:cs typeface="Segoe UI" panose="020B0502040204020203" pitchFamily="34" charset="0"/>
            </a:endParaRPr>
          </a:p>
        </p:txBody>
      </p:sp>
      <p:sp>
        <p:nvSpPr>
          <p:cNvPr id="34" name="Title 33"/>
          <p:cNvSpPr>
            <a:spLocks noGrp="1"/>
          </p:cNvSpPr>
          <p:nvPr>
            <p:ph type="title"/>
          </p:nvPr>
        </p:nvSpPr>
        <p:spPr>
          <a:xfrm>
            <a:off x="270893" y="140977"/>
            <a:ext cx="11652534" cy="815315"/>
          </a:xfrm>
        </p:spPr>
        <p:txBody>
          <a:bodyPr/>
          <a:lstStyle/>
          <a:p>
            <a:r>
              <a:rPr lang="en-US" sz="4000" dirty="0"/>
              <a:t>Service Fabric Container Integration - Guest Container</a:t>
            </a:r>
            <a:r>
              <a:rPr lang="en-US" dirty="0"/>
              <a:t> </a:t>
            </a:r>
          </a:p>
        </p:txBody>
      </p:sp>
      <p:sp>
        <p:nvSpPr>
          <p:cNvPr id="3" name="Hexagon 2"/>
          <p:cNvSpPr/>
          <p:nvPr/>
        </p:nvSpPr>
        <p:spPr bwMode="auto">
          <a:xfrm>
            <a:off x="1336577" y="4939987"/>
            <a:ext cx="831786" cy="716488"/>
          </a:xfrm>
          <a:prstGeom prst="hexago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600" dirty="0">
                <a:gradFill>
                  <a:gsLst>
                    <a:gs pos="0">
                      <a:srgbClr val="FFFFFF"/>
                    </a:gs>
                    <a:gs pos="100000">
                      <a:srgbClr val="FFFFFF"/>
                    </a:gs>
                  </a:gsLst>
                  <a:lin ang="5400000" scaled="0"/>
                </a:gradFill>
                <a:latin typeface="Segoe UI"/>
              </a:rPr>
              <a:t>Data</a:t>
            </a:r>
          </a:p>
          <a:p>
            <a:pPr algn="ctr" defTabSz="932114" fontAlgn="base">
              <a:spcBef>
                <a:spcPct val="0"/>
              </a:spcBef>
              <a:spcAft>
                <a:spcPct val="0"/>
              </a:spcAft>
              <a:defRPr/>
            </a:pPr>
            <a:r>
              <a:rPr lang="en-US" sz="1600" dirty="0">
                <a:gradFill>
                  <a:gsLst>
                    <a:gs pos="0">
                      <a:srgbClr val="FFFFFF"/>
                    </a:gs>
                    <a:gs pos="100000">
                      <a:srgbClr val="FFFFFF"/>
                    </a:gs>
                  </a:gsLst>
                  <a:lin ang="5400000" scaled="0"/>
                </a:gradFill>
                <a:latin typeface="Segoe UI"/>
              </a:rPr>
              <a:t>base</a:t>
            </a:r>
          </a:p>
        </p:txBody>
      </p:sp>
      <p:sp>
        <p:nvSpPr>
          <p:cNvPr id="33" name="Hexagon 32"/>
          <p:cNvSpPr/>
          <p:nvPr/>
        </p:nvSpPr>
        <p:spPr bwMode="auto">
          <a:xfrm>
            <a:off x="1326283" y="2847292"/>
            <a:ext cx="831786" cy="716488"/>
          </a:xfrm>
          <a:prstGeom prst="hexago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400" dirty="0">
                <a:gradFill>
                  <a:gsLst>
                    <a:gs pos="0">
                      <a:srgbClr val="FFFFFF"/>
                    </a:gs>
                    <a:gs pos="100000">
                      <a:srgbClr val="FFFFFF"/>
                    </a:gs>
                  </a:gsLst>
                  <a:lin ang="5400000" scaled="0"/>
                </a:gradFill>
                <a:latin typeface="Segoe UI"/>
              </a:rPr>
              <a:t>Order Service</a:t>
            </a:r>
          </a:p>
        </p:txBody>
      </p:sp>
      <p:sp>
        <p:nvSpPr>
          <p:cNvPr id="37" name="Hexagon 36"/>
          <p:cNvSpPr/>
          <p:nvPr/>
        </p:nvSpPr>
        <p:spPr bwMode="auto">
          <a:xfrm>
            <a:off x="1336577" y="3897320"/>
            <a:ext cx="831786" cy="716488"/>
          </a:xfrm>
          <a:prstGeom prst="hexago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600" dirty="0">
                <a:gradFill>
                  <a:gsLst>
                    <a:gs pos="0">
                      <a:srgbClr val="FFFFFF"/>
                    </a:gs>
                    <a:gs pos="100000">
                      <a:srgbClr val="FFFFFF"/>
                    </a:gs>
                  </a:gsLst>
                  <a:lin ang="5400000" scaled="0"/>
                </a:gradFill>
                <a:latin typeface="Segoe UI"/>
              </a:rPr>
              <a:t>Side car</a:t>
            </a:r>
          </a:p>
        </p:txBody>
      </p:sp>
      <p:sp>
        <p:nvSpPr>
          <p:cNvPr id="54" name="TextBox 53"/>
          <p:cNvSpPr txBox="1"/>
          <p:nvPr/>
        </p:nvSpPr>
        <p:spPr>
          <a:xfrm>
            <a:off x="577758" y="3457045"/>
            <a:ext cx="2361580" cy="521341"/>
          </a:xfrm>
          <a:prstGeom prst="rect">
            <a:avLst/>
          </a:prstGeom>
          <a:noFill/>
        </p:spPr>
        <p:txBody>
          <a:bodyPr wrap="none" lIns="182828" tIns="146263" rIns="182828" bIns="146263" rtlCol="0">
            <a:spAutoFit/>
          </a:bodyPr>
          <a:lstStyle/>
          <a:p>
            <a:pPr defTabSz="914192">
              <a:lnSpc>
                <a:spcPct val="90000"/>
              </a:lnSpc>
              <a:spcAft>
                <a:spcPts val="600"/>
              </a:spcAft>
              <a:defRPr/>
            </a:pPr>
            <a:r>
              <a:rPr lang="en-US" sz="1600" dirty="0">
                <a:solidFill>
                  <a:srgbClr val="FFFFFF"/>
                </a:solidFill>
                <a:latin typeface="Segoe UI"/>
              </a:rPr>
              <a:t>image: </a:t>
            </a:r>
            <a:r>
              <a:rPr lang="en-US" sz="1600" dirty="0" err="1">
                <a:solidFill>
                  <a:srgbClr val="FFFFFF"/>
                </a:solidFill>
                <a:latin typeface="Segoe UI"/>
              </a:rPr>
              <a:t>contoso</a:t>
            </a:r>
            <a:r>
              <a:rPr lang="en-US" sz="1600" dirty="0">
                <a:solidFill>
                  <a:srgbClr val="FFFFFF"/>
                </a:solidFill>
                <a:latin typeface="Segoe UI"/>
              </a:rPr>
              <a:t>/order</a:t>
            </a:r>
          </a:p>
        </p:txBody>
      </p:sp>
      <p:sp>
        <p:nvSpPr>
          <p:cNvPr id="55" name="TextBox 54"/>
          <p:cNvSpPr txBox="1"/>
          <p:nvPr/>
        </p:nvSpPr>
        <p:spPr>
          <a:xfrm>
            <a:off x="577756" y="5531077"/>
            <a:ext cx="2269786" cy="521341"/>
          </a:xfrm>
          <a:prstGeom prst="rect">
            <a:avLst/>
          </a:prstGeom>
          <a:noFill/>
        </p:spPr>
        <p:txBody>
          <a:bodyPr wrap="none" lIns="182828" tIns="146263" rIns="182828" bIns="146263" rtlCol="0">
            <a:spAutoFit/>
          </a:bodyPr>
          <a:lstStyle/>
          <a:p>
            <a:pPr defTabSz="914192">
              <a:lnSpc>
                <a:spcPct val="90000"/>
              </a:lnSpc>
              <a:spcAft>
                <a:spcPts val="600"/>
              </a:spcAft>
              <a:defRPr/>
            </a:pPr>
            <a:r>
              <a:rPr lang="en-US" sz="1600" dirty="0">
                <a:solidFill>
                  <a:srgbClr val="FFFFFF"/>
                </a:solidFill>
                <a:latin typeface="Segoe UI"/>
              </a:rPr>
              <a:t>image: </a:t>
            </a:r>
            <a:r>
              <a:rPr lang="en-US" sz="1600" dirty="0" err="1">
                <a:solidFill>
                  <a:srgbClr val="FFFFFF"/>
                </a:solidFill>
                <a:latin typeface="Segoe UI"/>
              </a:rPr>
              <a:t>contoso</a:t>
            </a:r>
            <a:r>
              <a:rPr lang="en-US" sz="1600" dirty="0">
                <a:solidFill>
                  <a:srgbClr val="FFFFFF"/>
                </a:solidFill>
                <a:latin typeface="Segoe UI"/>
              </a:rPr>
              <a:t>/data</a:t>
            </a:r>
          </a:p>
        </p:txBody>
      </p:sp>
      <p:sp>
        <p:nvSpPr>
          <p:cNvPr id="56" name="TextBox 55"/>
          <p:cNvSpPr txBox="1"/>
          <p:nvPr/>
        </p:nvSpPr>
        <p:spPr>
          <a:xfrm>
            <a:off x="554243" y="4518766"/>
            <a:ext cx="2442862" cy="521341"/>
          </a:xfrm>
          <a:prstGeom prst="rect">
            <a:avLst/>
          </a:prstGeom>
          <a:noFill/>
        </p:spPr>
        <p:txBody>
          <a:bodyPr wrap="none" lIns="182828" tIns="146263" rIns="182828" bIns="146263" rtlCol="0">
            <a:spAutoFit/>
          </a:bodyPr>
          <a:lstStyle/>
          <a:p>
            <a:pPr defTabSz="914192">
              <a:lnSpc>
                <a:spcPct val="90000"/>
              </a:lnSpc>
              <a:spcAft>
                <a:spcPts val="600"/>
              </a:spcAft>
              <a:defRPr/>
            </a:pPr>
            <a:r>
              <a:rPr lang="en-US" sz="1600" dirty="0">
                <a:solidFill>
                  <a:srgbClr val="FFFFFF"/>
                </a:solidFill>
                <a:latin typeface="Segoe UI"/>
              </a:rPr>
              <a:t>image: </a:t>
            </a:r>
            <a:r>
              <a:rPr lang="en-US" sz="1600" dirty="0" err="1">
                <a:solidFill>
                  <a:srgbClr val="FFFFFF"/>
                </a:solidFill>
                <a:latin typeface="Segoe UI"/>
              </a:rPr>
              <a:t>contoso</a:t>
            </a:r>
            <a:r>
              <a:rPr lang="en-US" sz="1600" dirty="0">
                <a:solidFill>
                  <a:srgbClr val="FFFFFF"/>
                </a:solidFill>
                <a:latin typeface="Segoe UI"/>
              </a:rPr>
              <a:t>/</a:t>
            </a:r>
            <a:r>
              <a:rPr lang="en-US" sz="1600" dirty="0" err="1">
                <a:solidFill>
                  <a:srgbClr val="FFFFFF"/>
                </a:solidFill>
                <a:latin typeface="Segoe UI"/>
              </a:rPr>
              <a:t>config</a:t>
            </a:r>
            <a:endParaRPr lang="en-US" sz="1600" dirty="0">
              <a:solidFill>
                <a:srgbClr val="FFFFFF"/>
              </a:solidFill>
              <a:latin typeface="Segoe UI"/>
            </a:endParaRPr>
          </a:p>
        </p:txBody>
      </p:sp>
      <p:sp>
        <p:nvSpPr>
          <p:cNvPr id="59" name="TextBox 58"/>
          <p:cNvSpPr txBox="1"/>
          <p:nvPr/>
        </p:nvSpPr>
        <p:spPr>
          <a:xfrm>
            <a:off x="377960" y="951918"/>
            <a:ext cx="3996826" cy="634353"/>
          </a:xfrm>
          <a:prstGeom prst="rect">
            <a:avLst/>
          </a:prstGeom>
          <a:noFill/>
        </p:spPr>
        <p:txBody>
          <a:bodyPr wrap="square" lIns="182828" tIns="146263" rIns="182828" bIns="146263" rtlCol="0">
            <a:spAutoFit/>
          </a:bodyPr>
          <a:lstStyle/>
          <a:p>
            <a:pPr defTabSz="914192">
              <a:lnSpc>
                <a:spcPct val="90000"/>
              </a:lnSpc>
              <a:spcAft>
                <a:spcPts val="600"/>
              </a:spcAft>
              <a:defRPr/>
            </a:pPr>
            <a:r>
              <a:rPr lang="en-US" sz="2400" dirty="0">
                <a:solidFill>
                  <a:srgbClr val="FFFFFF"/>
                </a:solidFill>
                <a:latin typeface="Segoe UI"/>
              </a:rPr>
              <a:t>Container Images</a:t>
            </a:r>
          </a:p>
        </p:txBody>
      </p:sp>
      <p:sp>
        <p:nvSpPr>
          <p:cNvPr id="61" name="Hexagon 60"/>
          <p:cNvSpPr/>
          <p:nvPr/>
        </p:nvSpPr>
        <p:spPr bwMode="auto">
          <a:xfrm>
            <a:off x="1285622" y="1862980"/>
            <a:ext cx="831786" cy="716488"/>
          </a:xfrm>
          <a:prstGeom prst="hexagon">
            <a:avLst/>
          </a:prstGeom>
          <a:solidFill>
            <a:schemeClr val="accent1">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600" dirty="0">
                <a:gradFill>
                  <a:gsLst>
                    <a:gs pos="0">
                      <a:srgbClr val="FFFFFF"/>
                    </a:gs>
                    <a:gs pos="100000">
                      <a:srgbClr val="FFFFFF"/>
                    </a:gs>
                  </a:gsLst>
                  <a:lin ang="5400000" scaled="0"/>
                </a:gradFill>
                <a:latin typeface="Segoe UI"/>
              </a:rPr>
              <a:t>FE</a:t>
            </a:r>
          </a:p>
        </p:txBody>
      </p:sp>
      <p:sp>
        <p:nvSpPr>
          <p:cNvPr id="62" name="TextBox 61"/>
          <p:cNvSpPr txBox="1"/>
          <p:nvPr/>
        </p:nvSpPr>
        <p:spPr>
          <a:xfrm>
            <a:off x="554244" y="2444735"/>
            <a:ext cx="2661192" cy="521341"/>
          </a:xfrm>
          <a:prstGeom prst="rect">
            <a:avLst/>
          </a:prstGeom>
          <a:noFill/>
        </p:spPr>
        <p:txBody>
          <a:bodyPr wrap="none" lIns="182828" tIns="146263" rIns="182828" bIns="146263" rtlCol="0">
            <a:spAutoFit/>
          </a:bodyPr>
          <a:lstStyle/>
          <a:p>
            <a:pPr defTabSz="914192">
              <a:lnSpc>
                <a:spcPct val="90000"/>
              </a:lnSpc>
              <a:spcAft>
                <a:spcPts val="600"/>
              </a:spcAft>
              <a:defRPr/>
            </a:pPr>
            <a:r>
              <a:rPr lang="en-US" sz="1600" dirty="0">
                <a:solidFill>
                  <a:srgbClr val="FFFFFF"/>
                </a:solidFill>
                <a:latin typeface="Segoe UI"/>
              </a:rPr>
              <a:t>image: </a:t>
            </a:r>
            <a:r>
              <a:rPr lang="en-US" sz="1600" dirty="0" err="1">
                <a:solidFill>
                  <a:srgbClr val="FFFFFF"/>
                </a:solidFill>
                <a:latin typeface="Segoe UI"/>
              </a:rPr>
              <a:t>contoso</a:t>
            </a:r>
            <a:r>
              <a:rPr lang="en-US" sz="1600" dirty="0">
                <a:solidFill>
                  <a:srgbClr val="FFFFFF"/>
                </a:solidFill>
                <a:latin typeface="Segoe UI"/>
              </a:rPr>
              <a:t>/frontend</a:t>
            </a:r>
          </a:p>
        </p:txBody>
      </p:sp>
      <p:sp>
        <p:nvSpPr>
          <p:cNvPr id="68" name="Hexagon 67"/>
          <p:cNvSpPr/>
          <p:nvPr/>
        </p:nvSpPr>
        <p:spPr bwMode="auto">
          <a:xfrm>
            <a:off x="8253885" y="2271363"/>
            <a:ext cx="831786" cy="716488"/>
          </a:xfrm>
          <a:prstGeom prst="hexago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600" dirty="0">
                <a:gradFill>
                  <a:gsLst>
                    <a:gs pos="0">
                      <a:srgbClr val="FFFFFF"/>
                    </a:gs>
                    <a:gs pos="100000">
                      <a:srgbClr val="FFFFFF"/>
                    </a:gs>
                  </a:gsLst>
                  <a:lin ang="5400000" scaled="0"/>
                </a:gradFill>
                <a:latin typeface="Segoe UI"/>
              </a:rPr>
              <a:t>Side car</a:t>
            </a:r>
          </a:p>
        </p:txBody>
      </p:sp>
      <p:sp>
        <p:nvSpPr>
          <p:cNvPr id="69" name="Hexagon 68"/>
          <p:cNvSpPr/>
          <p:nvPr/>
        </p:nvSpPr>
        <p:spPr bwMode="auto">
          <a:xfrm>
            <a:off x="7259685" y="2289152"/>
            <a:ext cx="831786" cy="716488"/>
          </a:xfrm>
          <a:prstGeom prst="hexagon">
            <a:avLst/>
          </a:prstGeom>
          <a:solidFill>
            <a:schemeClr val="accent1">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600" dirty="0">
                <a:gradFill>
                  <a:gsLst>
                    <a:gs pos="0">
                      <a:srgbClr val="FFFFFF"/>
                    </a:gs>
                    <a:gs pos="100000">
                      <a:srgbClr val="FFFFFF"/>
                    </a:gs>
                  </a:gsLst>
                  <a:lin ang="5400000" scaled="0"/>
                </a:gradFill>
                <a:latin typeface="Segoe UI"/>
              </a:rPr>
              <a:t>FE</a:t>
            </a:r>
          </a:p>
        </p:txBody>
      </p:sp>
      <p:sp>
        <p:nvSpPr>
          <p:cNvPr id="70" name="Hexagon 69"/>
          <p:cNvSpPr/>
          <p:nvPr/>
        </p:nvSpPr>
        <p:spPr bwMode="auto">
          <a:xfrm>
            <a:off x="10349821" y="3714412"/>
            <a:ext cx="831786" cy="716488"/>
          </a:xfrm>
          <a:prstGeom prst="hexago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600" dirty="0">
                <a:gradFill>
                  <a:gsLst>
                    <a:gs pos="0">
                      <a:srgbClr val="FFFFFF"/>
                    </a:gs>
                    <a:gs pos="100000">
                      <a:srgbClr val="FFFFFF"/>
                    </a:gs>
                  </a:gsLst>
                  <a:lin ang="5400000" scaled="0"/>
                </a:gradFill>
                <a:latin typeface="Segoe UI"/>
              </a:rPr>
              <a:t>Side car</a:t>
            </a:r>
          </a:p>
        </p:txBody>
      </p:sp>
      <p:sp>
        <p:nvSpPr>
          <p:cNvPr id="71" name="Hexagon 70"/>
          <p:cNvSpPr/>
          <p:nvPr/>
        </p:nvSpPr>
        <p:spPr bwMode="auto">
          <a:xfrm>
            <a:off x="9355619" y="3748684"/>
            <a:ext cx="831786" cy="716488"/>
          </a:xfrm>
          <a:prstGeom prst="hexagon">
            <a:avLst/>
          </a:prstGeom>
          <a:solidFill>
            <a:schemeClr val="accent1">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600" dirty="0">
                <a:gradFill>
                  <a:gsLst>
                    <a:gs pos="0">
                      <a:srgbClr val="FFFFFF"/>
                    </a:gs>
                    <a:gs pos="100000">
                      <a:srgbClr val="FFFFFF"/>
                    </a:gs>
                  </a:gsLst>
                  <a:lin ang="5400000" scaled="0"/>
                </a:gradFill>
                <a:latin typeface="Segoe UI"/>
              </a:rPr>
              <a:t>FE</a:t>
            </a:r>
          </a:p>
        </p:txBody>
      </p:sp>
      <p:sp>
        <p:nvSpPr>
          <p:cNvPr id="72" name="Hexagon 71"/>
          <p:cNvSpPr/>
          <p:nvPr/>
        </p:nvSpPr>
        <p:spPr bwMode="auto">
          <a:xfrm>
            <a:off x="8659485" y="5641626"/>
            <a:ext cx="831786" cy="716488"/>
          </a:xfrm>
          <a:prstGeom prst="hexago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400" dirty="0">
                <a:gradFill>
                  <a:gsLst>
                    <a:gs pos="0">
                      <a:srgbClr val="FFFFFF"/>
                    </a:gs>
                    <a:gs pos="100000">
                      <a:srgbClr val="FFFFFF"/>
                    </a:gs>
                  </a:gsLst>
                  <a:lin ang="5400000" scaled="0"/>
                </a:gradFill>
                <a:latin typeface="Segoe UI"/>
              </a:rPr>
              <a:t>Order Service</a:t>
            </a:r>
          </a:p>
        </p:txBody>
      </p:sp>
      <p:sp>
        <p:nvSpPr>
          <p:cNvPr id="73" name="Hexagon 72"/>
          <p:cNvSpPr/>
          <p:nvPr/>
        </p:nvSpPr>
        <p:spPr bwMode="auto">
          <a:xfrm>
            <a:off x="9771512" y="5641626"/>
            <a:ext cx="831786" cy="716488"/>
          </a:xfrm>
          <a:prstGeom prst="hexago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600" dirty="0">
                <a:gradFill>
                  <a:gsLst>
                    <a:gs pos="0">
                      <a:srgbClr val="FFFFFF"/>
                    </a:gs>
                    <a:gs pos="100000">
                      <a:srgbClr val="FFFFFF"/>
                    </a:gs>
                  </a:gsLst>
                  <a:lin ang="5400000" scaled="0"/>
                </a:gradFill>
                <a:latin typeface="Segoe UI"/>
              </a:rPr>
              <a:t>Side car</a:t>
            </a:r>
          </a:p>
        </p:txBody>
      </p:sp>
      <p:sp>
        <p:nvSpPr>
          <p:cNvPr id="74" name="Hexagon 73"/>
          <p:cNvSpPr/>
          <p:nvPr/>
        </p:nvSpPr>
        <p:spPr bwMode="auto">
          <a:xfrm>
            <a:off x="6872854" y="5617521"/>
            <a:ext cx="737773" cy="556868"/>
          </a:xfrm>
          <a:prstGeom prst="hexago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600" dirty="0">
                <a:gradFill>
                  <a:gsLst>
                    <a:gs pos="0">
                      <a:srgbClr val="FFFFFF"/>
                    </a:gs>
                    <a:gs pos="100000">
                      <a:srgbClr val="FFFFFF"/>
                    </a:gs>
                  </a:gsLst>
                  <a:lin ang="5400000" scaled="0"/>
                </a:gradFill>
                <a:latin typeface="Segoe UI"/>
              </a:rPr>
              <a:t>Database</a:t>
            </a:r>
          </a:p>
        </p:txBody>
      </p:sp>
      <p:sp>
        <p:nvSpPr>
          <p:cNvPr id="75" name="Hexagon 74"/>
          <p:cNvSpPr/>
          <p:nvPr/>
        </p:nvSpPr>
        <p:spPr bwMode="auto">
          <a:xfrm>
            <a:off x="5399862" y="5614069"/>
            <a:ext cx="737773" cy="556868"/>
          </a:xfrm>
          <a:prstGeom prst="hexago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200" dirty="0">
                <a:gradFill>
                  <a:gsLst>
                    <a:gs pos="0">
                      <a:srgbClr val="FFFFFF"/>
                    </a:gs>
                    <a:gs pos="100000">
                      <a:srgbClr val="FFFFFF"/>
                    </a:gs>
                  </a:gsLst>
                  <a:lin ang="5400000" scaled="0"/>
                </a:gradFill>
                <a:latin typeface="Segoe UI"/>
              </a:rPr>
              <a:t>Order Service</a:t>
            </a:r>
          </a:p>
        </p:txBody>
      </p:sp>
      <p:sp>
        <p:nvSpPr>
          <p:cNvPr id="76" name="Hexagon 75"/>
          <p:cNvSpPr/>
          <p:nvPr/>
        </p:nvSpPr>
        <p:spPr bwMode="auto">
          <a:xfrm>
            <a:off x="6137636" y="5614069"/>
            <a:ext cx="737773" cy="556868"/>
          </a:xfrm>
          <a:prstGeom prst="hexago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600" dirty="0">
                <a:gradFill>
                  <a:gsLst>
                    <a:gs pos="0">
                      <a:srgbClr val="FFFFFF"/>
                    </a:gs>
                    <a:gs pos="100000">
                      <a:srgbClr val="FFFFFF"/>
                    </a:gs>
                  </a:gsLst>
                  <a:lin ang="5400000" scaled="0"/>
                </a:gradFill>
                <a:latin typeface="Segoe UI"/>
              </a:rPr>
              <a:t>Side car</a:t>
            </a:r>
          </a:p>
        </p:txBody>
      </p:sp>
      <p:sp>
        <p:nvSpPr>
          <p:cNvPr id="77" name="Hexagon 76"/>
          <p:cNvSpPr/>
          <p:nvPr/>
        </p:nvSpPr>
        <p:spPr bwMode="auto">
          <a:xfrm>
            <a:off x="5091535" y="3714412"/>
            <a:ext cx="831786" cy="716488"/>
          </a:xfrm>
          <a:prstGeom prst="hexagon">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600" dirty="0">
                <a:gradFill>
                  <a:gsLst>
                    <a:gs pos="0">
                      <a:srgbClr val="FFFFFF"/>
                    </a:gs>
                    <a:gs pos="100000">
                      <a:srgbClr val="FFFFFF"/>
                    </a:gs>
                  </a:gsLst>
                  <a:lin ang="5400000" scaled="0"/>
                </a:gradFill>
                <a:latin typeface="Segoe UI"/>
              </a:rPr>
              <a:t>Data</a:t>
            </a:r>
          </a:p>
          <a:p>
            <a:pPr algn="ctr" defTabSz="932114" fontAlgn="base">
              <a:spcBef>
                <a:spcPct val="0"/>
              </a:spcBef>
              <a:spcAft>
                <a:spcPct val="0"/>
              </a:spcAft>
              <a:defRPr/>
            </a:pPr>
            <a:r>
              <a:rPr lang="en-US" sz="1600" dirty="0">
                <a:gradFill>
                  <a:gsLst>
                    <a:gs pos="0">
                      <a:srgbClr val="FFFFFF"/>
                    </a:gs>
                    <a:gs pos="100000">
                      <a:srgbClr val="FFFFFF"/>
                    </a:gs>
                  </a:gsLst>
                  <a:lin ang="5400000" scaled="0"/>
                </a:gradFill>
                <a:latin typeface="Segoe UI"/>
              </a:rPr>
              <a:t>base</a:t>
            </a:r>
          </a:p>
        </p:txBody>
      </p:sp>
      <p:sp>
        <p:nvSpPr>
          <p:cNvPr id="78" name="Hexagon 77"/>
          <p:cNvSpPr/>
          <p:nvPr/>
        </p:nvSpPr>
        <p:spPr bwMode="auto">
          <a:xfrm>
            <a:off x="6138957" y="3714412"/>
            <a:ext cx="831786" cy="716488"/>
          </a:xfrm>
          <a:prstGeom prst="hexagon">
            <a:avLst/>
          </a:prstGeom>
          <a:solidFill>
            <a:schemeClr val="accent2">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lang="en-US" sz="1600" dirty="0">
                <a:gradFill>
                  <a:gsLst>
                    <a:gs pos="0">
                      <a:srgbClr val="FFFFFF"/>
                    </a:gs>
                    <a:gs pos="100000">
                      <a:srgbClr val="FFFFFF"/>
                    </a:gs>
                  </a:gsLst>
                  <a:lin ang="5400000" scaled="0"/>
                </a:gradFill>
                <a:latin typeface="Segoe UI"/>
              </a:rPr>
              <a:t>Side car</a:t>
            </a:r>
          </a:p>
        </p:txBody>
      </p:sp>
      <p:sp>
        <p:nvSpPr>
          <p:cNvPr id="39" name="Rectangle 38"/>
          <p:cNvSpPr/>
          <p:nvPr/>
        </p:nvSpPr>
        <p:spPr>
          <a:xfrm>
            <a:off x="7380738" y="2980201"/>
            <a:ext cx="1606862" cy="286324"/>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192">
              <a:defRPr/>
            </a:pPr>
            <a:r>
              <a:rPr lang="en-US" b="1" dirty="0">
                <a:solidFill>
                  <a:srgbClr val="FFFFFF"/>
                </a:solidFill>
                <a:latin typeface="Segoe UI" panose="020B0502040204020203" pitchFamily="34" charset="0"/>
                <a:cs typeface="Segoe UI" panose="020B0502040204020203" pitchFamily="34" charset="0"/>
              </a:rPr>
              <a:t>Service Fabric</a:t>
            </a:r>
          </a:p>
        </p:txBody>
      </p:sp>
      <p:sp>
        <p:nvSpPr>
          <p:cNvPr id="40" name="Rectangle 39"/>
          <p:cNvSpPr/>
          <p:nvPr/>
        </p:nvSpPr>
        <p:spPr>
          <a:xfrm>
            <a:off x="9476677" y="4450246"/>
            <a:ext cx="1606862" cy="286324"/>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192">
              <a:defRPr/>
            </a:pPr>
            <a:r>
              <a:rPr lang="en-US" b="1" dirty="0">
                <a:solidFill>
                  <a:srgbClr val="FFFFFF"/>
                </a:solidFill>
                <a:latin typeface="Segoe UI" panose="020B0502040204020203" pitchFamily="34" charset="0"/>
                <a:cs typeface="Segoe UI" panose="020B0502040204020203" pitchFamily="34" charset="0"/>
              </a:rPr>
              <a:t>Service Fabric</a:t>
            </a:r>
          </a:p>
        </p:txBody>
      </p:sp>
      <p:sp>
        <p:nvSpPr>
          <p:cNvPr id="41" name="Rectangle 40"/>
          <p:cNvSpPr/>
          <p:nvPr/>
        </p:nvSpPr>
        <p:spPr>
          <a:xfrm>
            <a:off x="8834304" y="6385580"/>
            <a:ext cx="1606862" cy="286324"/>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192">
              <a:defRPr/>
            </a:pPr>
            <a:r>
              <a:rPr lang="en-US" b="1" dirty="0">
                <a:solidFill>
                  <a:srgbClr val="FFFFFF"/>
                </a:solidFill>
                <a:latin typeface="Segoe UI" panose="020B0502040204020203" pitchFamily="34" charset="0"/>
                <a:cs typeface="Segoe UI" panose="020B0502040204020203" pitchFamily="34" charset="0"/>
              </a:rPr>
              <a:t>Service Fabric</a:t>
            </a:r>
          </a:p>
        </p:txBody>
      </p:sp>
      <p:sp>
        <p:nvSpPr>
          <p:cNvPr id="43" name="Rectangle 42"/>
          <p:cNvSpPr/>
          <p:nvPr/>
        </p:nvSpPr>
        <p:spPr>
          <a:xfrm>
            <a:off x="5243621" y="4458477"/>
            <a:ext cx="1606862" cy="286324"/>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192">
              <a:defRPr/>
            </a:pPr>
            <a:r>
              <a:rPr lang="en-US" b="1" dirty="0">
                <a:solidFill>
                  <a:srgbClr val="FFFFFF"/>
                </a:solidFill>
                <a:latin typeface="Segoe UI" panose="020B0502040204020203" pitchFamily="34" charset="0"/>
                <a:cs typeface="Segoe UI" panose="020B0502040204020203" pitchFamily="34" charset="0"/>
              </a:rPr>
              <a:t>Service Fabric</a:t>
            </a:r>
          </a:p>
        </p:txBody>
      </p:sp>
      <p:sp>
        <p:nvSpPr>
          <p:cNvPr id="44" name="Rectangle 43"/>
          <p:cNvSpPr/>
          <p:nvPr/>
        </p:nvSpPr>
        <p:spPr>
          <a:xfrm>
            <a:off x="5663636" y="6369107"/>
            <a:ext cx="1606862" cy="286324"/>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914192">
              <a:defRPr/>
            </a:pPr>
            <a:r>
              <a:rPr lang="en-US" b="1" dirty="0">
                <a:solidFill>
                  <a:srgbClr val="FFFFFF"/>
                </a:solidFill>
                <a:latin typeface="Segoe UI" panose="020B0502040204020203" pitchFamily="34" charset="0"/>
                <a:cs typeface="Segoe UI" panose="020B0502040204020203" pitchFamily="34" charset="0"/>
              </a:rPr>
              <a:t>Service Fabric</a:t>
            </a:r>
          </a:p>
        </p:txBody>
      </p:sp>
      <p:sp>
        <p:nvSpPr>
          <p:cNvPr id="66" name="Rectangle 65"/>
          <p:cNvSpPr/>
          <p:nvPr/>
        </p:nvSpPr>
        <p:spPr>
          <a:xfrm>
            <a:off x="2311205" y="1473216"/>
            <a:ext cx="8490141" cy="5016758"/>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defTabSz="914192">
              <a:defRPr/>
            </a:pPr>
            <a:r>
              <a:rPr lang="en-US" sz="2000" dirty="0">
                <a:solidFill>
                  <a:srgbClr val="505050"/>
                </a:solidFill>
                <a:latin typeface="Consolas" panose="020B0609020204030204" pitchFamily="49" charset="0"/>
                <a:cs typeface="Consolas" panose="020B0609020204030204" pitchFamily="49" charset="0"/>
              </a:rPr>
              <a:t>&lt;</a:t>
            </a:r>
            <a:r>
              <a:rPr lang="en-US" sz="2000" dirty="0" err="1">
                <a:solidFill>
                  <a:srgbClr val="505050"/>
                </a:solidFill>
                <a:latin typeface="Consolas" panose="020B0609020204030204" pitchFamily="49" charset="0"/>
                <a:cs typeface="Consolas" panose="020B0609020204030204" pitchFamily="49" charset="0"/>
              </a:rPr>
              <a:t>ServiceManifest</a:t>
            </a:r>
            <a:r>
              <a:rPr lang="en-US" sz="2000" dirty="0">
                <a:solidFill>
                  <a:srgbClr val="505050"/>
                </a:solidFill>
                <a:latin typeface="Consolas" panose="020B0609020204030204" pitchFamily="49" charset="0"/>
                <a:cs typeface="Consolas" panose="020B0609020204030204" pitchFamily="49" charset="0"/>
              </a:rPr>
              <a:t> Name=“</a:t>
            </a:r>
            <a:r>
              <a:rPr lang="en-US" sz="2000" b="1" i="1" dirty="0" err="1">
                <a:solidFill>
                  <a:srgbClr val="505050"/>
                </a:solidFill>
                <a:latin typeface="Consolas" panose="020B0609020204030204" pitchFamily="49" charset="0"/>
                <a:cs typeface="Consolas" panose="020B0609020204030204" pitchFamily="49" charset="0"/>
              </a:rPr>
              <a:t>ContosoServiceTypePkg</a:t>
            </a:r>
            <a:r>
              <a:rPr lang="en-US" sz="2000" dirty="0">
                <a:solidFill>
                  <a:srgbClr val="505050"/>
                </a:solidFill>
                <a:latin typeface="Consolas" panose="020B0609020204030204" pitchFamily="49" charset="0"/>
                <a:cs typeface="Consolas" panose="020B0609020204030204" pitchFamily="49" charset="0"/>
              </a:rPr>
              <a:t>"</a:t>
            </a:r>
            <a:br>
              <a:rPr lang="en-US" sz="2000" dirty="0">
                <a:solidFill>
                  <a:srgbClr val="505050"/>
                </a:solidFill>
                <a:latin typeface="Consolas" panose="020B0609020204030204" pitchFamily="49" charset="0"/>
                <a:cs typeface="Consolas" panose="020B0609020204030204" pitchFamily="49" charset="0"/>
              </a:rPr>
            </a:br>
            <a:r>
              <a:rPr lang="en-US" sz="2000" dirty="0">
                <a:solidFill>
                  <a:srgbClr val="505050"/>
                </a:solidFill>
                <a:latin typeface="Consolas" panose="020B0609020204030204" pitchFamily="49" charset="0"/>
                <a:cs typeface="Consolas" panose="020B0609020204030204" pitchFamily="49" charset="0"/>
              </a:rPr>
              <a:t>                 Version="1.0"&gt;</a:t>
            </a:r>
          </a:p>
          <a:p>
            <a:pPr defTabSz="914192">
              <a:defRPr/>
            </a:pPr>
            <a:r>
              <a:rPr lang="en-US" sz="2000" dirty="0">
                <a:solidFill>
                  <a:srgbClr val="505050"/>
                </a:solidFill>
                <a:latin typeface="Consolas" panose="020B0609020204030204" pitchFamily="49" charset="0"/>
                <a:cs typeface="Consolas" panose="020B0609020204030204" pitchFamily="49" charset="0"/>
              </a:rPr>
              <a:t>  &lt;</a:t>
            </a:r>
            <a:r>
              <a:rPr lang="en-US" sz="2000" dirty="0" err="1">
                <a:solidFill>
                  <a:srgbClr val="505050"/>
                </a:solidFill>
                <a:latin typeface="Consolas" panose="020B0609020204030204" pitchFamily="49" charset="0"/>
                <a:cs typeface="Consolas" panose="020B0609020204030204" pitchFamily="49" charset="0"/>
              </a:rPr>
              <a:t>ServiceTypes</a:t>
            </a:r>
            <a:r>
              <a:rPr lang="en-US" sz="2000" dirty="0">
                <a:solidFill>
                  <a:srgbClr val="505050"/>
                </a:solidFill>
                <a:latin typeface="Consolas" panose="020B0609020204030204" pitchFamily="49" charset="0"/>
                <a:cs typeface="Consolas" panose="020B0609020204030204" pitchFamily="49" charset="0"/>
              </a:rPr>
              <a:t>&gt;</a:t>
            </a:r>
          </a:p>
          <a:p>
            <a:pPr defTabSz="914192">
              <a:defRPr/>
            </a:pPr>
            <a:r>
              <a:rPr lang="en-US" sz="2000" dirty="0">
                <a:solidFill>
                  <a:srgbClr val="505050"/>
                </a:solidFill>
                <a:latin typeface="Consolas" panose="020B0609020204030204" pitchFamily="49" charset="0"/>
                <a:cs typeface="Consolas" panose="020B0609020204030204" pitchFamily="49" charset="0"/>
              </a:rPr>
              <a:t>    &lt;</a:t>
            </a:r>
            <a:r>
              <a:rPr lang="en-US" sz="2000" dirty="0" err="1">
                <a:solidFill>
                  <a:srgbClr val="505050"/>
                </a:solidFill>
                <a:latin typeface="Consolas" panose="020B0609020204030204" pitchFamily="49" charset="0"/>
                <a:cs typeface="Consolas" panose="020B0609020204030204" pitchFamily="49" charset="0"/>
              </a:rPr>
              <a:t>StatelessServiceType</a:t>
            </a:r>
            <a:r>
              <a:rPr lang="en-US" sz="2000" dirty="0">
                <a:solidFill>
                  <a:srgbClr val="505050"/>
                </a:solidFill>
                <a:latin typeface="Consolas" panose="020B0609020204030204" pitchFamily="49" charset="0"/>
                <a:cs typeface="Consolas" panose="020B0609020204030204" pitchFamily="49" charset="0"/>
              </a:rPr>
              <a:t> </a:t>
            </a:r>
            <a:br>
              <a:rPr lang="en-US" sz="2000" dirty="0">
                <a:solidFill>
                  <a:srgbClr val="505050"/>
                </a:solidFill>
                <a:latin typeface="Consolas" panose="020B0609020204030204" pitchFamily="49" charset="0"/>
                <a:cs typeface="Consolas" panose="020B0609020204030204" pitchFamily="49" charset="0"/>
              </a:rPr>
            </a:br>
            <a:r>
              <a:rPr lang="en-US" sz="2000" dirty="0">
                <a:solidFill>
                  <a:srgbClr val="505050"/>
                </a:solidFill>
                <a:latin typeface="Consolas" panose="020B0609020204030204" pitchFamily="49" charset="0"/>
                <a:cs typeface="Consolas" panose="020B0609020204030204" pitchFamily="49" charset="0"/>
              </a:rPr>
              <a:t>      </a:t>
            </a:r>
            <a:r>
              <a:rPr lang="en-US" sz="2000" dirty="0" err="1">
                <a:solidFill>
                  <a:srgbClr val="505050"/>
                </a:solidFill>
                <a:latin typeface="Consolas" panose="020B0609020204030204" pitchFamily="49" charset="0"/>
                <a:cs typeface="Consolas" panose="020B0609020204030204" pitchFamily="49" charset="0"/>
              </a:rPr>
              <a:t>ServiceTypeName</a:t>
            </a:r>
            <a:r>
              <a:rPr lang="en-US" sz="2000" dirty="0">
                <a:solidFill>
                  <a:srgbClr val="505050"/>
                </a:solidFill>
                <a:latin typeface="Consolas" panose="020B0609020204030204" pitchFamily="49" charset="0"/>
                <a:cs typeface="Consolas" panose="020B0609020204030204" pitchFamily="49" charset="0"/>
              </a:rPr>
              <a:t>=“</a:t>
            </a:r>
            <a:r>
              <a:rPr lang="en-US" sz="2000" dirty="0" err="1">
                <a:solidFill>
                  <a:srgbClr val="505050"/>
                </a:solidFill>
                <a:latin typeface="Consolas" panose="020B0609020204030204" pitchFamily="49" charset="0"/>
                <a:cs typeface="Consolas" panose="020B0609020204030204" pitchFamily="49" charset="0"/>
              </a:rPr>
              <a:t>ContosoServiceType</a:t>
            </a:r>
            <a:r>
              <a:rPr lang="en-US" sz="2000" dirty="0">
                <a:solidFill>
                  <a:srgbClr val="505050"/>
                </a:solidFill>
                <a:latin typeface="Consolas" panose="020B0609020204030204" pitchFamily="49" charset="0"/>
                <a:cs typeface="Consolas" panose="020B0609020204030204" pitchFamily="49" charset="0"/>
              </a:rPr>
              <a:t>" ... &gt;</a:t>
            </a:r>
          </a:p>
          <a:p>
            <a:pPr defTabSz="914192">
              <a:defRPr/>
            </a:pPr>
            <a:r>
              <a:rPr lang="en-US" sz="2000" dirty="0">
                <a:solidFill>
                  <a:srgbClr val="505050"/>
                </a:solidFill>
                <a:latin typeface="Consolas" panose="020B0609020204030204" pitchFamily="49" charset="0"/>
                <a:cs typeface="Consolas" panose="020B0609020204030204" pitchFamily="49" charset="0"/>
              </a:rPr>
              <a:t>    &lt;/</a:t>
            </a:r>
            <a:r>
              <a:rPr lang="en-US" sz="2000" dirty="0" err="1">
                <a:solidFill>
                  <a:srgbClr val="505050"/>
                </a:solidFill>
                <a:latin typeface="Consolas" panose="020B0609020204030204" pitchFamily="49" charset="0"/>
                <a:cs typeface="Consolas" panose="020B0609020204030204" pitchFamily="49" charset="0"/>
              </a:rPr>
              <a:t>StatelessServiceType</a:t>
            </a:r>
            <a:r>
              <a:rPr lang="en-US" sz="2000" dirty="0">
                <a:solidFill>
                  <a:srgbClr val="505050"/>
                </a:solidFill>
                <a:latin typeface="Consolas" panose="020B0609020204030204" pitchFamily="49" charset="0"/>
                <a:cs typeface="Consolas" panose="020B0609020204030204" pitchFamily="49" charset="0"/>
              </a:rPr>
              <a:t>&gt;</a:t>
            </a:r>
          </a:p>
          <a:p>
            <a:pPr defTabSz="914192">
              <a:defRPr/>
            </a:pPr>
            <a:r>
              <a:rPr lang="en-US" sz="2000" dirty="0">
                <a:solidFill>
                  <a:srgbClr val="505050"/>
                </a:solidFill>
                <a:latin typeface="Consolas" panose="020B0609020204030204" pitchFamily="49" charset="0"/>
                <a:cs typeface="Consolas" panose="020B0609020204030204" pitchFamily="49" charset="0"/>
              </a:rPr>
              <a:t>  &lt;/</a:t>
            </a:r>
            <a:r>
              <a:rPr lang="en-US" sz="2000" dirty="0" err="1">
                <a:solidFill>
                  <a:srgbClr val="505050"/>
                </a:solidFill>
                <a:latin typeface="Consolas" panose="020B0609020204030204" pitchFamily="49" charset="0"/>
                <a:cs typeface="Consolas" panose="020B0609020204030204" pitchFamily="49" charset="0"/>
              </a:rPr>
              <a:t>ServiceTypes</a:t>
            </a:r>
            <a:r>
              <a:rPr lang="en-US" sz="2000" dirty="0">
                <a:solidFill>
                  <a:srgbClr val="505050"/>
                </a:solidFill>
                <a:latin typeface="Consolas" panose="020B0609020204030204" pitchFamily="49" charset="0"/>
                <a:cs typeface="Consolas" panose="020B0609020204030204" pitchFamily="49" charset="0"/>
              </a:rPr>
              <a:t>&gt;</a:t>
            </a:r>
          </a:p>
          <a:p>
            <a:pPr defTabSz="914192">
              <a:defRPr/>
            </a:pPr>
            <a:r>
              <a:rPr lang="en-US" sz="2000" dirty="0">
                <a:solidFill>
                  <a:srgbClr val="505050"/>
                </a:solidFill>
                <a:latin typeface="Consolas" panose="020B0609020204030204" pitchFamily="49" charset="0"/>
                <a:cs typeface="Consolas" panose="020B0609020204030204" pitchFamily="49" charset="0"/>
              </a:rPr>
              <a:t>  &lt;</a:t>
            </a:r>
            <a:r>
              <a:rPr lang="en-US" sz="2000" dirty="0" err="1">
                <a:solidFill>
                  <a:srgbClr val="505050"/>
                </a:solidFill>
                <a:latin typeface="Consolas" panose="020B0609020204030204" pitchFamily="49" charset="0"/>
                <a:cs typeface="Consolas" panose="020B0609020204030204" pitchFamily="49" charset="0"/>
              </a:rPr>
              <a:t>CodePackage</a:t>
            </a:r>
            <a:r>
              <a:rPr lang="en-US" sz="2000" dirty="0">
                <a:solidFill>
                  <a:srgbClr val="505050"/>
                </a:solidFill>
                <a:latin typeface="Consolas" panose="020B0609020204030204" pitchFamily="49" charset="0"/>
                <a:cs typeface="Consolas" panose="020B0609020204030204" pitchFamily="49" charset="0"/>
              </a:rPr>
              <a:t> Name="</a:t>
            </a:r>
            <a:r>
              <a:rPr lang="en-US" sz="2000" b="1" i="1" dirty="0" err="1">
                <a:solidFill>
                  <a:srgbClr val="505050"/>
                </a:solidFill>
                <a:latin typeface="Consolas" panose="020B0609020204030204" pitchFamily="49" charset="0"/>
                <a:cs typeface="Consolas" panose="020B0609020204030204" pitchFamily="49" charset="0"/>
              </a:rPr>
              <a:t>CodePkg</a:t>
            </a:r>
            <a:r>
              <a:rPr lang="en-US" sz="2000" dirty="0">
                <a:solidFill>
                  <a:srgbClr val="505050"/>
                </a:solidFill>
                <a:latin typeface="Consolas" panose="020B0609020204030204" pitchFamily="49" charset="0"/>
                <a:cs typeface="Consolas" panose="020B0609020204030204" pitchFamily="49" charset="0"/>
              </a:rPr>
              <a:t>" Version="1.0"&gt;</a:t>
            </a:r>
          </a:p>
          <a:p>
            <a:pPr defTabSz="914192">
              <a:defRPr/>
            </a:pPr>
            <a:r>
              <a:rPr lang="en-US" sz="2000" dirty="0">
                <a:solidFill>
                  <a:srgbClr val="505050"/>
                </a:solidFill>
                <a:latin typeface="Consolas" panose="020B0609020204030204" pitchFamily="49" charset="0"/>
                <a:cs typeface="Consolas" panose="020B0609020204030204" pitchFamily="49" charset="0"/>
              </a:rPr>
              <a:t>    &lt;</a:t>
            </a:r>
            <a:r>
              <a:rPr lang="en-US" sz="2000" dirty="0" err="1">
                <a:solidFill>
                  <a:srgbClr val="505050"/>
                </a:solidFill>
                <a:latin typeface="Consolas" panose="020B0609020204030204" pitchFamily="49" charset="0"/>
                <a:cs typeface="Consolas" panose="020B0609020204030204" pitchFamily="49" charset="0"/>
              </a:rPr>
              <a:t>EntryPoint</a:t>
            </a:r>
            <a:r>
              <a:rPr lang="en-US" sz="2000" dirty="0">
                <a:solidFill>
                  <a:srgbClr val="505050"/>
                </a:solidFill>
                <a:latin typeface="Consolas" panose="020B0609020204030204" pitchFamily="49" charset="0"/>
                <a:cs typeface="Consolas" panose="020B0609020204030204" pitchFamily="49" charset="0"/>
              </a:rPr>
              <a:t>&gt; </a:t>
            </a:r>
          </a:p>
          <a:p>
            <a:pPr defTabSz="914192">
              <a:defRPr/>
            </a:pPr>
            <a:r>
              <a:rPr lang="en-US" sz="2000" dirty="0">
                <a:solidFill>
                  <a:srgbClr val="505050"/>
                </a:solidFill>
                <a:latin typeface="Consolas" panose="020B0609020204030204" pitchFamily="49" charset="0"/>
                <a:cs typeface="Consolas" panose="020B0609020204030204" pitchFamily="49" charset="0"/>
              </a:rPr>
              <a:t>	</a:t>
            </a:r>
            <a:r>
              <a:rPr lang="en-US" sz="2000" b="1" dirty="0">
                <a:solidFill>
                  <a:srgbClr val="505050"/>
                </a:solidFill>
                <a:latin typeface="Consolas" panose="020B0609020204030204" pitchFamily="49" charset="0"/>
                <a:cs typeface="Consolas" panose="020B0609020204030204" pitchFamily="49" charset="0"/>
              </a:rPr>
              <a:t>&lt;</a:t>
            </a:r>
            <a:r>
              <a:rPr lang="en-US" sz="2000" b="1" dirty="0" err="1">
                <a:solidFill>
                  <a:srgbClr val="505050"/>
                </a:solidFill>
                <a:latin typeface="Consolas" panose="020B0609020204030204" pitchFamily="49" charset="0"/>
                <a:cs typeface="Consolas" panose="020B0609020204030204" pitchFamily="49" charset="0"/>
              </a:rPr>
              <a:t>ContainerHost</a:t>
            </a:r>
            <a:r>
              <a:rPr lang="en-US" sz="2000" b="1" dirty="0">
                <a:solidFill>
                  <a:srgbClr val="505050"/>
                </a:solidFill>
                <a:latin typeface="Consolas" panose="020B0609020204030204" pitchFamily="49" charset="0"/>
                <a:cs typeface="Consolas" panose="020B0609020204030204" pitchFamily="49" charset="0"/>
              </a:rPr>
              <a:t>&gt;</a:t>
            </a:r>
            <a:br>
              <a:rPr lang="en-US" sz="2000" b="1" dirty="0">
                <a:solidFill>
                  <a:srgbClr val="505050"/>
                </a:solidFill>
                <a:latin typeface="Consolas" panose="020B0609020204030204" pitchFamily="49" charset="0"/>
                <a:cs typeface="Consolas" panose="020B0609020204030204" pitchFamily="49" charset="0"/>
              </a:rPr>
            </a:br>
            <a:r>
              <a:rPr lang="en-US" sz="2000" b="1" dirty="0">
                <a:solidFill>
                  <a:srgbClr val="505050"/>
                </a:solidFill>
                <a:latin typeface="Consolas" panose="020B0609020204030204" pitchFamily="49" charset="0"/>
                <a:cs typeface="Consolas" panose="020B0609020204030204" pitchFamily="49" charset="0"/>
              </a:rPr>
              <a:t>      		&lt;</a:t>
            </a:r>
            <a:r>
              <a:rPr lang="en-US" sz="2000" b="1" dirty="0" err="1">
                <a:solidFill>
                  <a:srgbClr val="505050"/>
                </a:solidFill>
                <a:latin typeface="Consolas" panose="020B0609020204030204" pitchFamily="49" charset="0"/>
                <a:cs typeface="Consolas" panose="020B0609020204030204" pitchFamily="49" charset="0"/>
              </a:rPr>
              <a:t>ImageName</a:t>
            </a:r>
            <a:r>
              <a:rPr lang="en-US" sz="2000" b="1" dirty="0">
                <a:solidFill>
                  <a:srgbClr val="505050"/>
                </a:solidFill>
                <a:latin typeface="Consolas" panose="020B0609020204030204" pitchFamily="49" charset="0"/>
                <a:cs typeface="Consolas" panose="020B0609020204030204" pitchFamily="49" charset="0"/>
              </a:rPr>
              <a:t>&gt;</a:t>
            </a:r>
            <a:r>
              <a:rPr lang="en-US" sz="2000" b="1" i="1" dirty="0" err="1">
                <a:solidFill>
                  <a:srgbClr val="505050"/>
                </a:solidFill>
                <a:latin typeface="Consolas" panose="020B0609020204030204" pitchFamily="49" charset="0"/>
                <a:cs typeface="Consolas" panose="020B0609020204030204" pitchFamily="49" charset="0"/>
              </a:rPr>
              <a:t>contoso</a:t>
            </a:r>
            <a:r>
              <a:rPr lang="en-US" sz="2000" b="1" i="1" dirty="0">
                <a:solidFill>
                  <a:srgbClr val="505050"/>
                </a:solidFill>
                <a:latin typeface="Consolas" panose="020B0609020204030204" pitchFamily="49" charset="0"/>
                <a:cs typeface="Consolas" panose="020B0609020204030204" pitchFamily="49" charset="0"/>
              </a:rPr>
              <a:t>/frontend</a:t>
            </a:r>
            <a:r>
              <a:rPr lang="en-US" sz="2000" b="1" dirty="0">
                <a:solidFill>
                  <a:srgbClr val="505050"/>
                </a:solidFill>
                <a:latin typeface="Consolas" panose="020B0609020204030204" pitchFamily="49" charset="0"/>
                <a:cs typeface="Consolas" panose="020B0609020204030204" pitchFamily="49" charset="0"/>
              </a:rPr>
              <a:t>&lt;/</a:t>
            </a:r>
            <a:r>
              <a:rPr lang="en-US" sz="2000" b="1" dirty="0" err="1">
                <a:solidFill>
                  <a:srgbClr val="505050"/>
                </a:solidFill>
                <a:latin typeface="Consolas" panose="020B0609020204030204" pitchFamily="49" charset="0"/>
                <a:cs typeface="Consolas" panose="020B0609020204030204" pitchFamily="49" charset="0"/>
              </a:rPr>
              <a:t>ImageName</a:t>
            </a:r>
            <a:r>
              <a:rPr lang="en-US" sz="2000" b="1" dirty="0">
                <a:solidFill>
                  <a:srgbClr val="505050"/>
                </a:solidFill>
                <a:latin typeface="Consolas" panose="020B0609020204030204" pitchFamily="49" charset="0"/>
                <a:cs typeface="Consolas" panose="020B0609020204030204" pitchFamily="49" charset="0"/>
              </a:rPr>
              <a:t>&gt;</a:t>
            </a:r>
            <a:br>
              <a:rPr lang="en-US" sz="2000" b="1" dirty="0">
                <a:solidFill>
                  <a:srgbClr val="505050"/>
                </a:solidFill>
                <a:latin typeface="Consolas" panose="020B0609020204030204" pitchFamily="49" charset="0"/>
                <a:cs typeface="Consolas" panose="020B0609020204030204" pitchFamily="49" charset="0"/>
              </a:rPr>
            </a:br>
            <a:r>
              <a:rPr lang="en-US" sz="2000" b="1" dirty="0">
                <a:solidFill>
                  <a:srgbClr val="505050"/>
                </a:solidFill>
                <a:latin typeface="Consolas" panose="020B0609020204030204" pitchFamily="49" charset="0"/>
                <a:cs typeface="Consolas" panose="020B0609020204030204" pitchFamily="49" charset="0"/>
              </a:rPr>
              <a:t>	&lt;/</a:t>
            </a:r>
            <a:r>
              <a:rPr lang="en-US" sz="2000" b="1" dirty="0" err="1">
                <a:solidFill>
                  <a:srgbClr val="505050"/>
                </a:solidFill>
                <a:latin typeface="Consolas" panose="020B0609020204030204" pitchFamily="49" charset="0"/>
                <a:cs typeface="Consolas" panose="020B0609020204030204" pitchFamily="49" charset="0"/>
              </a:rPr>
              <a:t>ContainerHost</a:t>
            </a:r>
            <a:r>
              <a:rPr lang="en-US" sz="2000" b="1" dirty="0">
                <a:solidFill>
                  <a:srgbClr val="505050"/>
                </a:solidFill>
                <a:latin typeface="Consolas" panose="020B0609020204030204" pitchFamily="49" charset="0"/>
                <a:cs typeface="Consolas" panose="020B0609020204030204" pitchFamily="49" charset="0"/>
              </a:rPr>
              <a:t>&gt; </a:t>
            </a:r>
          </a:p>
          <a:p>
            <a:pPr defTabSz="914192">
              <a:defRPr/>
            </a:pPr>
            <a:r>
              <a:rPr lang="en-US" sz="2000" dirty="0">
                <a:solidFill>
                  <a:srgbClr val="505050"/>
                </a:solidFill>
                <a:latin typeface="Consolas" panose="020B0609020204030204" pitchFamily="49" charset="0"/>
                <a:cs typeface="Consolas" panose="020B0609020204030204" pitchFamily="49" charset="0"/>
              </a:rPr>
              <a:t>    &lt;/</a:t>
            </a:r>
            <a:r>
              <a:rPr lang="en-US" sz="2000" dirty="0" err="1">
                <a:solidFill>
                  <a:srgbClr val="505050"/>
                </a:solidFill>
                <a:latin typeface="Consolas" panose="020B0609020204030204" pitchFamily="49" charset="0"/>
                <a:cs typeface="Consolas" panose="020B0609020204030204" pitchFamily="49" charset="0"/>
              </a:rPr>
              <a:t>EntryPoint</a:t>
            </a:r>
            <a:r>
              <a:rPr lang="en-US" sz="2000" dirty="0">
                <a:solidFill>
                  <a:srgbClr val="505050"/>
                </a:solidFill>
                <a:latin typeface="Consolas" panose="020B0609020204030204" pitchFamily="49" charset="0"/>
                <a:cs typeface="Consolas" panose="020B0609020204030204" pitchFamily="49" charset="0"/>
              </a:rPr>
              <a:t>&gt;</a:t>
            </a:r>
          </a:p>
          <a:p>
            <a:pPr defTabSz="914192">
              <a:defRPr/>
            </a:pPr>
            <a:r>
              <a:rPr lang="en-US" sz="2000" dirty="0">
                <a:solidFill>
                  <a:srgbClr val="505050"/>
                </a:solidFill>
                <a:latin typeface="Consolas" panose="020B0609020204030204" pitchFamily="49" charset="0"/>
                <a:cs typeface="Consolas" panose="020B0609020204030204" pitchFamily="49" charset="0"/>
              </a:rPr>
              <a:t>  &lt;/</a:t>
            </a:r>
            <a:r>
              <a:rPr lang="en-US" sz="2000" dirty="0" err="1">
                <a:solidFill>
                  <a:srgbClr val="505050"/>
                </a:solidFill>
                <a:latin typeface="Consolas" panose="020B0609020204030204" pitchFamily="49" charset="0"/>
                <a:cs typeface="Consolas" panose="020B0609020204030204" pitchFamily="49" charset="0"/>
              </a:rPr>
              <a:t>CodePackage</a:t>
            </a:r>
            <a:r>
              <a:rPr lang="en-US" sz="2000" dirty="0">
                <a:solidFill>
                  <a:srgbClr val="505050"/>
                </a:solidFill>
                <a:latin typeface="Consolas" panose="020B0609020204030204" pitchFamily="49" charset="0"/>
                <a:cs typeface="Consolas" panose="020B0609020204030204" pitchFamily="49" charset="0"/>
              </a:rPr>
              <a:t>&gt;</a:t>
            </a:r>
          </a:p>
          <a:p>
            <a:pPr defTabSz="914192">
              <a:defRPr/>
            </a:pPr>
            <a:r>
              <a:rPr lang="en-US" sz="2000" dirty="0">
                <a:solidFill>
                  <a:srgbClr val="505050"/>
                </a:solidFill>
                <a:latin typeface="Consolas" panose="020B0609020204030204" pitchFamily="49" charset="0"/>
                <a:cs typeface="Consolas" panose="020B0609020204030204" pitchFamily="49" charset="0"/>
              </a:rPr>
              <a:t>  . . . </a:t>
            </a:r>
          </a:p>
          <a:p>
            <a:pPr defTabSz="914192">
              <a:defRPr/>
            </a:pPr>
            <a:r>
              <a:rPr lang="en-US" sz="2000" dirty="0">
                <a:solidFill>
                  <a:srgbClr val="505050"/>
                </a:solidFill>
                <a:latin typeface="Consolas" panose="020B0609020204030204" pitchFamily="49" charset="0"/>
                <a:cs typeface="Consolas" panose="020B0609020204030204" pitchFamily="49" charset="0"/>
              </a:rPr>
              <a:t>&lt;/</a:t>
            </a:r>
            <a:r>
              <a:rPr lang="en-US" sz="2000" dirty="0" err="1">
                <a:solidFill>
                  <a:srgbClr val="505050"/>
                </a:solidFill>
                <a:latin typeface="Consolas" panose="020B0609020204030204" pitchFamily="49" charset="0"/>
                <a:cs typeface="Consolas" panose="020B0609020204030204" pitchFamily="49" charset="0"/>
              </a:rPr>
              <a:t>ServiceManifest</a:t>
            </a:r>
            <a:r>
              <a:rPr lang="en-US" sz="2000" dirty="0">
                <a:solidFill>
                  <a:srgbClr val="505050"/>
                </a:solidFill>
                <a:latin typeface="Consolas" panose="020B0609020204030204" pitchFamily="49" charset="0"/>
                <a:cs typeface="Consolas" panose="020B0609020204030204" pitchFamily="49" charset="0"/>
              </a:rPr>
              <a:t>&gt;</a:t>
            </a:r>
          </a:p>
        </p:txBody>
      </p:sp>
    </p:spTree>
    <p:extLst>
      <p:ext uri="{BB962C8B-B14F-4D97-AF65-F5344CB8AC3E}">
        <p14:creationId xmlns:p14="http://schemas.microsoft.com/office/powerpoint/2010/main" val="2812533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down)">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500"/>
                                        <p:tgtEl>
                                          <p:spTgt spid="66"/>
                                        </p:tgtEl>
                                      </p:cBhvr>
                                    </p:animEffect>
                                    <p:set>
                                      <p:cBhvr>
                                        <p:cTn id="12" dur="1" fill="hold">
                                          <p:stCondLst>
                                            <p:cond delay="499"/>
                                          </p:stCondLst>
                                        </p:cTn>
                                        <p:tgtEl>
                                          <p:spTgt spid="6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wipe(down)">
                                      <p:cBhvr>
                                        <p:cTn id="17" dur="500"/>
                                        <p:tgtEl>
                                          <p:spTgt spid="69"/>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down)">
                                      <p:cBhvr>
                                        <p:cTn id="20" dur="500"/>
                                        <p:tgtEl>
                                          <p:spTgt spid="6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wipe(down)">
                                      <p:cBhvr>
                                        <p:cTn id="23" dur="500"/>
                                        <p:tgtEl>
                                          <p:spTgt spid="71"/>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down)">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down)">
                                      <p:cBhvr>
                                        <p:cTn id="31" dur="500"/>
                                        <p:tgtEl>
                                          <p:spTgt spid="7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wipe(down)">
                                      <p:cBhvr>
                                        <p:cTn id="34" dur="500"/>
                                        <p:tgtEl>
                                          <p:spTgt spid="7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down)">
                                      <p:cBhvr>
                                        <p:cTn id="37" dur="500"/>
                                        <p:tgtEl>
                                          <p:spTgt spid="7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wipe(down)">
                                      <p:cBhvr>
                                        <p:cTn id="40" dur="500"/>
                                        <p:tgtEl>
                                          <p:spTgt spid="7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wipe(down)">
                                      <p:cBhvr>
                                        <p:cTn id="45" dur="500"/>
                                        <p:tgtEl>
                                          <p:spTgt spid="74"/>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wipe(down)">
                                      <p:cBhvr>
                                        <p:cTn id="48" dur="500"/>
                                        <p:tgtEl>
                                          <p:spTgt spid="77"/>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78"/>
                                        </p:tgtEl>
                                        <p:attrNameLst>
                                          <p:attrName>style.visibility</p:attrName>
                                        </p:attrNameLst>
                                      </p:cBhvr>
                                      <p:to>
                                        <p:strVal val="visible"/>
                                      </p:to>
                                    </p:set>
                                    <p:animEffect transition="in" filter="wipe(down)">
                                      <p:cBhvr>
                                        <p:cTn id="5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66" grpId="0" animBg="1"/>
      <p:bldP spid="66" grpId="1"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922761" cy="5612110"/>
          </a:xfrm>
        </p:spPr>
        <p:txBody>
          <a:bodyPr/>
          <a:lstStyle/>
          <a:p>
            <a:pPr marL="0" indent="0">
              <a:buNone/>
            </a:pPr>
            <a:r>
              <a:rPr lang="en-US" dirty="0"/>
              <a:t>1)  Container image deployment and activation.</a:t>
            </a:r>
          </a:p>
          <a:p>
            <a:pPr marL="0" indent="0">
              <a:buNone/>
            </a:pPr>
            <a:r>
              <a:rPr lang="en-US" dirty="0"/>
              <a:t>2)  Mapping of container ports to dynamic ports on host machine</a:t>
            </a:r>
          </a:p>
          <a:p>
            <a:pPr marL="0" indent="0">
              <a:buNone/>
            </a:pPr>
            <a:r>
              <a:rPr lang="en-US" dirty="0"/>
              <a:t>3)  Registration of container ports with the Naming Service for communicating between containers and distributed apps</a:t>
            </a:r>
          </a:p>
          <a:p>
            <a:pPr marL="0" indent="0">
              <a:buNone/>
            </a:pPr>
            <a:r>
              <a:rPr lang="en-US" dirty="0"/>
              <a:t>4)  Apply policy on containers for resource </a:t>
            </a:r>
            <a:r>
              <a:rPr lang="en-US" dirty="0" err="1"/>
              <a:t>contraints</a:t>
            </a:r>
            <a:r>
              <a:rPr lang="en-US" dirty="0"/>
              <a:t>. E.g. CPU, memory</a:t>
            </a:r>
          </a:p>
          <a:p>
            <a:pPr marL="0" indent="0">
              <a:buNone/>
            </a:pPr>
            <a:r>
              <a:rPr lang="en-US" dirty="0"/>
              <a:t>5)  Support for container private repository or trusted registry</a:t>
            </a:r>
          </a:p>
          <a:p>
            <a:pPr marL="0" indent="0">
              <a:buNone/>
            </a:pPr>
            <a:r>
              <a:rPr lang="en-US" dirty="0"/>
              <a:t>6)  Environment variables for Service Fabric runtime or providing input to the container app</a:t>
            </a:r>
          </a:p>
        </p:txBody>
      </p:sp>
      <p:sp>
        <p:nvSpPr>
          <p:cNvPr id="3" name="Title 2"/>
          <p:cNvSpPr>
            <a:spLocks noGrp="1"/>
          </p:cNvSpPr>
          <p:nvPr>
            <p:ph type="title"/>
          </p:nvPr>
        </p:nvSpPr>
        <p:spPr/>
        <p:txBody>
          <a:bodyPr/>
          <a:lstStyle/>
          <a:p>
            <a:r>
              <a:rPr lang="en-US" dirty="0"/>
              <a:t>Service Fabric container capabilities</a:t>
            </a:r>
          </a:p>
        </p:txBody>
      </p:sp>
    </p:spTree>
    <p:extLst>
      <p:ext uri="{BB962C8B-B14F-4D97-AF65-F5344CB8AC3E}">
        <p14:creationId xmlns:p14="http://schemas.microsoft.com/office/powerpoint/2010/main" val="1362634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9661" y="1277604"/>
            <a:ext cx="11653523" cy="4254342"/>
          </a:xfrm>
        </p:spPr>
        <p:txBody>
          <a:bodyPr/>
          <a:lstStyle/>
          <a:p>
            <a:r>
              <a:rPr lang="en-US" dirty="0"/>
              <a:t>Reliable optics into application health</a:t>
            </a:r>
          </a:p>
          <a:p>
            <a:r>
              <a:rPr lang="en-US" dirty="0"/>
              <a:t>Automatic repair action based on policies you set</a:t>
            </a:r>
          </a:p>
          <a:p>
            <a:r>
              <a:rPr lang="en-US" dirty="0"/>
              <a:t>Scales up/down based on service demand</a:t>
            </a:r>
          </a:p>
          <a:p>
            <a:r>
              <a:rPr lang="en-US" dirty="0"/>
              <a:t>Integrated alerting and notification system</a:t>
            </a:r>
          </a:p>
          <a:p>
            <a:r>
              <a:rPr lang="en-US" dirty="0"/>
              <a:t>Tools to effectively test a service for robustness</a:t>
            </a:r>
          </a:p>
          <a:p>
            <a:r>
              <a:rPr lang="en-US" dirty="0"/>
              <a:t>Tools for easy deployments and </a:t>
            </a:r>
            <a:r>
              <a:rPr lang="en-US" dirty="0" err="1"/>
              <a:t>config</a:t>
            </a:r>
            <a:r>
              <a:rPr lang="en-US" dirty="0"/>
              <a:t> management </a:t>
            </a:r>
          </a:p>
          <a:p>
            <a:r>
              <a:rPr lang="en-US" dirty="0"/>
              <a:t>Tools to perform service upgrades without downtime</a:t>
            </a:r>
          </a:p>
        </p:txBody>
      </p:sp>
      <p:sp>
        <p:nvSpPr>
          <p:cNvPr id="3" name="Title 2"/>
          <p:cNvSpPr>
            <a:spLocks noGrp="1"/>
          </p:cNvSpPr>
          <p:nvPr>
            <p:ph type="title"/>
          </p:nvPr>
        </p:nvSpPr>
        <p:spPr/>
        <p:txBody>
          <a:bodyPr/>
          <a:lstStyle/>
          <a:p>
            <a:r>
              <a:rPr lang="en-US" dirty="0"/>
              <a:t>Service Fabric management capabilities</a:t>
            </a:r>
          </a:p>
        </p:txBody>
      </p:sp>
    </p:spTree>
    <p:extLst>
      <p:ext uri="{BB962C8B-B14F-4D97-AF65-F5344CB8AC3E}">
        <p14:creationId xmlns:p14="http://schemas.microsoft.com/office/powerpoint/2010/main" val="657490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of microservices at Microsoft</a:t>
            </a:r>
          </a:p>
        </p:txBody>
      </p:sp>
      <p:sp>
        <p:nvSpPr>
          <p:cNvPr id="4" name="Text Placeholder 3"/>
          <p:cNvSpPr>
            <a:spLocks noGrp="1"/>
          </p:cNvSpPr>
          <p:nvPr>
            <p:ph type="body" sz="quarter" idx="10"/>
          </p:nvPr>
        </p:nvSpPr>
        <p:spPr>
          <a:xfrm>
            <a:off x="26511" y="1521146"/>
            <a:ext cx="12165490" cy="4862870"/>
          </a:xfrm>
        </p:spPr>
        <p:txBody>
          <a:bodyPr/>
          <a:lstStyle/>
          <a:p>
            <a:pPr marL="560241" indent="-560241">
              <a:buFont typeface="Arial" panose="020B0604020202020204" pitchFamily="34" charset="0"/>
              <a:buChar char="•"/>
            </a:pPr>
            <a:r>
              <a:rPr lang="en-US" sz="3200" dirty="0"/>
              <a:t>2003: “Windows Fabric” microservices platform project started </a:t>
            </a:r>
          </a:p>
          <a:p>
            <a:pPr marL="560241" indent="-560241">
              <a:buFont typeface="Arial" panose="020B0604020202020204" pitchFamily="34" charset="0"/>
              <a:buChar char="•"/>
            </a:pPr>
            <a:r>
              <a:rPr lang="en-US" sz="3200" dirty="0"/>
              <a:t>2007: Azure SQL DB service project starts with Windows Fabric</a:t>
            </a:r>
          </a:p>
          <a:p>
            <a:pPr marL="560241" indent="-560241">
              <a:buFont typeface="Arial" panose="020B0604020202020204" pitchFamily="34" charset="0"/>
              <a:buChar char="•"/>
            </a:pPr>
            <a:r>
              <a:rPr lang="en-US" sz="3200" dirty="0"/>
              <a:t>2009- many Azure and Microsoft services use Windows Fabric</a:t>
            </a:r>
          </a:p>
          <a:p>
            <a:pPr marL="560241" indent="-560241">
              <a:buFont typeface="Arial" panose="020B0604020202020204" pitchFamily="34" charset="0"/>
              <a:buChar char="•"/>
            </a:pPr>
            <a:r>
              <a:rPr lang="en-US" sz="3200" dirty="0"/>
              <a:t>2014: Decision to make Windows Fabric a public platform – renamed to Service Fabric</a:t>
            </a:r>
          </a:p>
          <a:p>
            <a:pPr marL="560241" indent="-560241">
              <a:buFont typeface="Arial" panose="020B0604020202020204" pitchFamily="34" charset="0"/>
              <a:buChar char="•"/>
            </a:pPr>
            <a:r>
              <a:rPr lang="en-US" sz="3200" dirty="0"/>
              <a:t>April 2015: Developer SDK preview released at //build</a:t>
            </a:r>
          </a:p>
          <a:p>
            <a:pPr marL="560241" indent="-560241">
              <a:buFont typeface="Arial" panose="020B0604020202020204" pitchFamily="34" charset="0"/>
              <a:buChar char="•"/>
            </a:pPr>
            <a:r>
              <a:rPr lang="en-US" sz="3200" dirty="0"/>
              <a:t>November 2015: Public preview of Azure Service Fabric</a:t>
            </a:r>
          </a:p>
          <a:p>
            <a:pPr marL="560241" indent="-560241">
              <a:buFont typeface="Arial" panose="020B0604020202020204" pitchFamily="34" charset="0"/>
              <a:buChar char="•"/>
            </a:pPr>
            <a:r>
              <a:rPr lang="en-US" sz="3200" dirty="0"/>
              <a:t>March 2016: GA of Azure Service Fabric on Windows</a:t>
            </a:r>
          </a:p>
          <a:p>
            <a:pPr marL="560241" indent="-560241">
              <a:buFont typeface="Arial" panose="020B0604020202020204" pitchFamily="34" charset="0"/>
              <a:buChar char="•"/>
            </a:pPr>
            <a:r>
              <a:rPr lang="en-US" sz="3200" dirty="0"/>
              <a:t>Sept 2016: Public preview of Azure Service Fabric for Linux</a:t>
            </a:r>
          </a:p>
        </p:txBody>
      </p:sp>
    </p:spTree>
    <p:extLst>
      <p:ext uri="{BB962C8B-B14F-4D97-AF65-F5344CB8AC3E}">
        <p14:creationId xmlns:p14="http://schemas.microsoft.com/office/powerpoint/2010/main" val="3530718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1"/>
          <p:cNvSpPr>
            <a:spLocks noGrp="1"/>
          </p:cNvSpPr>
          <p:nvPr>
            <p:ph type="body" sz="quarter" idx="10"/>
          </p:nvPr>
        </p:nvSpPr>
        <p:spPr>
          <a:xfrm>
            <a:off x="358943" y="907952"/>
            <a:ext cx="11656947" cy="608414"/>
          </a:xfrm>
        </p:spPr>
        <p:txBody>
          <a:bodyPr/>
          <a:lstStyle/>
          <a:p>
            <a:pPr marL="0" indent="0">
              <a:buNone/>
            </a:pPr>
            <a:r>
              <a:rPr lang="en-US" sz="3000" dirty="0"/>
              <a:t>Visibility into how your services are doing when running in production</a:t>
            </a:r>
          </a:p>
        </p:txBody>
      </p:sp>
      <p:sp>
        <p:nvSpPr>
          <p:cNvPr id="38" name="Title 2"/>
          <p:cNvSpPr>
            <a:spLocks noGrp="1"/>
          </p:cNvSpPr>
          <p:nvPr>
            <p:ph type="title"/>
          </p:nvPr>
        </p:nvSpPr>
        <p:spPr>
          <a:xfrm>
            <a:off x="243478" y="99579"/>
            <a:ext cx="11887877" cy="917445"/>
          </a:xfrm>
        </p:spPr>
        <p:txBody>
          <a:bodyPr/>
          <a:lstStyle/>
          <a:p>
            <a:r>
              <a:rPr lang="en-US" dirty="0"/>
              <a:t>Monitoring your Services</a:t>
            </a:r>
          </a:p>
        </p:txBody>
      </p:sp>
      <p:grpSp>
        <p:nvGrpSpPr>
          <p:cNvPr id="39" name="Group 38"/>
          <p:cNvGrpSpPr/>
          <p:nvPr/>
        </p:nvGrpSpPr>
        <p:grpSpPr>
          <a:xfrm>
            <a:off x="358943" y="3429001"/>
            <a:ext cx="11199810" cy="1618524"/>
            <a:chOff x="350836" y="352915"/>
            <a:chExt cx="11201399" cy="1618754"/>
          </a:xfrm>
        </p:grpSpPr>
        <p:sp>
          <p:nvSpPr>
            <p:cNvPr id="40" name="Freeform 39"/>
            <p:cNvSpPr/>
            <p:nvPr/>
          </p:nvSpPr>
          <p:spPr>
            <a:xfrm>
              <a:off x="350836" y="352915"/>
              <a:ext cx="11201399" cy="1618754"/>
            </a:xfrm>
            <a:custGeom>
              <a:avLst/>
              <a:gdLst>
                <a:gd name="connsiteX0" fmla="*/ 0 w 11201399"/>
                <a:gd name="connsiteY0" fmla="*/ 161875 h 1618754"/>
                <a:gd name="connsiteX1" fmla="*/ 161875 w 11201399"/>
                <a:gd name="connsiteY1" fmla="*/ 0 h 1618754"/>
                <a:gd name="connsiteX2" fmla="*/ 11039524 w 11201399"/>
                <a:gd name="connsiteY2" fmla="*/ 0 h 1618754"/>
                <a:gd name="connsiteX3" fmla="*/ 11201399 w 11201399"/>
                <a:gd name="connsiteY3" fmla="*/ 161875 h 1618754"/>
                <a:gd name="connsiteX4" fmla="*/ 11201399 w 11201399"/>
                <a:gd name="connsiteY4" fmla="*/ 1456879 h 1618754"/>
                <a:gd name="connsiteX5" fmla="*/ 11039524 w 11201399"/>
                <a:gd name="connsiteY5" fmla="*/ 1618754 h 1618754"/>
                <a:gd name="connsiteX6" fmla="*/ 161875 w 11201399"/>
                <a:gd name="connsiteY6" fmla="*/ 1618754 h 1618754"/>
                <a:gd name="connsiteX7" fmla="*/ 0 w 11201399"/>
                <a:gd name="connsiteY7" fmla="*/ 1456879 h 1618754"/>
                <a:gd name="connsiteX8" fmla="*/ 0 w 11201399"/>
                <a:gd name="connsiteY8" fmla="*/ 161875 h 161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399" h="1618754">
                  <a:moveTo>
                    <a:pt x="0" y="161875"/>
                  </a:moveTo>
                  <a:cubicBezTo>
                    <a:pt x="0" y="72474"/>
                    <a:pt x="72474" y="0"/>
                    <a:pt x="161875" y="0"/>
                  </a:cubicBezTo>
                  <a:lnTo>
                    <a:pt x="11039524" y="0"/>
                  </a:lnTo>
                  <a:cubicBezTo>
                    <a:pt x="11128925" y="0"/>
                    <a:pt x="11201399" y="72474"/>
                    <a:pt x="11201399" y="161875"/>
                  </a:cubicBezTo>
                  <a:lnTo>
                    <a:pt x="11201399" y="1456879"/>
                  </a:lnTo>
                  <a:cubicBezTo>
                    <a:pt x="11201399" y="1546280"/>
                    <a:pt x="11128925" y="1618754"/>
                    <a:pt x="11039524" y="1618754"/>
                  </a:cubicBezTo>
                  <a:lnTo>
                    <a:pt x="161875" y="1618754"/>
                  </a:lnTo>
                  <a:cubicBezTo>
                    <a:pt x="72474" y="1618754"/>
                    <a:pt x="0" y="1546280"/>
                    <a:pt x="0" y="1456879"/>
                  </a:cubicBezTo>
                  <a:lnTo>
                    <a:pt x="0" y="161875"/>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2489432" tIns="87617" rIns="87617" bIns="87617" numCol="1" spcCol="1270" anchor="t" anchorCtr="0">
              <a:noAutofit/>
            </a:bodyPr>
            <a:lstStyle/>
            <a:p>
              <a:pPr defTabSz="1022154">
                <a:lnSpc>
                  <a:spcPct val="90000"/>
                </a:lnSpc>
                <a:spcBef>
                  <a:spcPct val="0"/>
                </a:spcBef>
                <a:spcAft>
                  <a:spcPct val="35000"/>
                </a:spcAft>
              </a:pPr>
              <a:r>
                <a:rPr lang="en-US" sz="2300" dirty="0">
                  <a:solidFill>
                    <a:srgbClr val="FFFFFF"/>
                  </a:solidFill>
                  <a:latin typeface="Segoe UI"/>
                </a:rPr>
                <a:t>Performance and stress response</a:t>
              </a:r>
            </a:p>
            <a:p>
              <a:pPr marL="171417" lvl="1" indent="-171417" defTabSz="799946">
                <a:lnSpc>
                  <a:spcPct val="90000"/>
                </a:lnSpc>
                <a:spcBef>
                  <a:spcPct val="0"/>
                </a:spcBef>
                <a:spcAft>
                  <a:spcPct val="15000"/>
                </a:spcAft>
                <a:buFontTx/>
                <a:buChar char="••"/>
              </a:pPr>
              <a:r>
                <a:rPr lang="en-US" dirty="0">
                  <a:solidFill>
                    <a:srgbClr val="FFFFFF"/>
                  </a:solidFill>
                  <a:latin typeface="Segoe UI"/>
                </a:rPr>
                <a:t>Rich built-in system events for Actors and Services programming models</a:t>
              </a:r>
            </a:p>
            <a:p>
              <a:pPr marL="171417" lvl="1" indent="-171417" defTabSz="799946">
                <a:lnSpc>
                  <a:spcPct val="90000"/>
                </a:lnSpc>
                <a:spcBef>
                  <a:spcPct val="0"/>
                </a:spcBef>
                <a:spcAft>
                  <a:spcPct val="15000"/>
                </a:spcAft>
                <a:buFontTx/>
                <a:buChar char="••"/>
              </a:pPr>
              <a:r>
                <a:rPr lang="en-US" dirty="0">
                  <a:solidFill>
                    <a:srgbClr val="FFFFFF"/>
                  </a:solidFill>
                  <a:latin typeface="Segoe UI"/>
                </a:rPr>
                <a:t>Easy to add custom application performance metrics</a:t>
              </a:r>
            </a:p>
            <a:p>
              <a:pPr marL="171417" lvl="1" indent="-171417" defTabSz="799946">
                <a:lnSpc>
                  <a:spcPct val="90000"/>
                </a:lnSpc>
                <a:spcBef>
                  <a:spcPct val="0"/>
                </a:spcBef>
                <a:spcAft>
                  <a:spcPct val="15000"/>
                </a:spcAft>
                <a:buFontTx/>
                <a:buChar char="••"/>
              </a:pPr>
              <a:r>
                <a:rPr lang="en-US" dirty="0">
                  <a:solidFill>
                    <a:srgbClr val="FFFFFF"/>
                  </a:solidFill>
                  <a:latin typeface="Segoe UI"/>
                </a:rPr>
                <a:t>System events can be viewed in OMS</a:t>
              </a:r>
            </a:p>
          </p:txBody>
        </p:sp>
        <p:sp>
          <p:nvSpPr>
            <p:cNvPr id="41" name="Rounded Rectangle 40"/>
            <p:cNvSpPr/>
            <p:nvPr/>
          </p:nvSpPr>
          <p:spPr>
            <a:xfrm>
              <a:off x="821517" y="442170"/>
              <a:ext cx="1703172" cy="1295003"/>
            </a:xfrm>
            <a:prstGeom prst="roundRect">
              <a:avLst>
                <a:gd name="adj" fmla="val 10000"/>
              </a:avLst>
            </a:prstGeom>
            <a:blipFill rotWithShape="1">
              <a:blip r:embed="rId2"/>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4" name="Group 3"/>
          <p:cNvGrpSpPr/>
          <p:nvPr/>
        </p:nvGrpSpPr>
        <p:grpSpPr>
          <a:xfrm>
            <a:off x="358943" y="1562964"/>
            <a:ext cx="11199810" cy="1618524"/>
            <a:chOff x="618720" y="3475962"/>
            <a:chExt cx="11201399" cy="1618754"/>
          </a:xfrm>
        </p:grpSpPr>
        <p:sp>
          <p:nvSpPr>
            <p:cNvPr id="47" name="Freeform 46"/>
            <p:cNvSpPr/>
            <p:nvPr/>
          </p:nvSpPr>
          <p:spPr>
            <a:xfrm>
              <a:off x="618720" y="3475962"/>
              <a:ext cx="11201399" cy="1618754"/>
            </a:xfrm>
            <a:custGeom>
              <a:avLst/>
              <a:gdLst>
                <a:gd name="connsiteX0" fmla="*/ 0 w 11201399"/>
                <a:gd name="connsiteY0" fmla="*/ 161875 h 1618754"/>
                <a:gd name="connsiteX1" fmla="*/ 161875 w 11201399"/>
                <a:gd name="connsiteY1" fmla="*/ 0 h 1618754"/>
                <a:gd name="connsiteX2" fmla="*/ 11039524 w 11201399"/>
                <a:gd name="connsiteY2" fmla="*/ 0 h 1618754"/>
                <a:gd name="connsiteX3" fmla="*/ 11201399 w 11201399"/>
                <a:gd name="connsiteY3" fmla="*/ 161875 h 1618754"/>
                <a:gd name="connsiteX4" fmla="*/ 11201399 w 11201399"/>
                <a:gd name="connsiteY4" fmla="*/ 1456879 h 1618754"/>
                <a:gd name="connsiteX5" fmla="*/ 11039524 w 11201399"/>
                <a:gd name="connsiteY5" fmla="*/ 1618754 h 1618754"/>
                <a:gd name="connsiteX6" fmla="*/ 161875 w 11201399"/>
                <a:gd name="connsiteY6" fmla="*/ 1618754 h 1618754"/>
                <a:gd name="connsiteX7" fmla="*/ 0 w 11201399"/>
                <a:gd name="connsiteY7" fmla="*/ 1456879 h 1618754"/>
                <a:gd name="connsiteX8" fmla="*/ 0 w 11201399"/>
                <a:gd name="connsiteY8" fmla="*/ 161875 h 161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399" h="1618754">
                  <a:moveTo>
                    <a:pt x="0" y="161875"/>
                  </a:moveTo>
                  <a:cubicBezTo>
                    <a:pt x="0" y="72474"/>
                    <a:pt x="72474" y="0"/>
                    <a:pt x="161875" y="0"/>
                  </a:cubicBezTo>
                  <a:lnTo>
                    <a:pt x="11039524" y="0"/>
                  </a:lnTo>
                  <a:cubicBezTo>
                    <a:pt x="11128925" y="0"/>
                    <a:pt x="11201399" y="72474"/>
                    <a:pt x="11201399" y="161875"/>
                  </a:cubicBezTo>
                  <a:lnTo>
                    <a:pt x="11201399" y="1456879"/>
                  </a:lnTo>
                  <a:cubicBezTo>
                    <a:pt x="11201399" y="1546280"/>
                    <a:pt x="11128925" y="1618754"/>
                    <a:pt x="11039524" y="1618754"/>
                  </a:cubicBezTo>
                  <a:lnTo>
                    <a:pt x="161875" y="1618754"/>
                  </a:lnTo>
                  <a:cubicBezTo>
                    <a:pt x="72474" y="1618754"/>
                    <a:pt x="0" y="1546280"/>
                    <a:pt x="0" y="1456879"/>
                  </a:cubicBezTo>
                  <a:lnTo>
                    <a:pt x="0" y="161875"/>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2489432" tIns="87617" rIns="87617" bIns="87617" numCol="1" spcCol="1270" anchor="t" anchorCtr="0">
              <a:noAutofit/>
            </a:bodyPr>
            <a:lstStyle/>
            <a:p>
              <a:pPr defTabSz="1022154">
                <a:lnSpc>
                  <a:spcPct val="90000"/>
                </a:lnSpc>
                <a:spcBef>
                  <a:spcPct val="0"/>
                </a:spcBef>
                <a:spcAft>
                  <a:spcPct val="35000"/>
                </a:spcAft>
              </a:pPr>
              <a:r>
                <a:rPr lang="en-US" sz="2300" dirty="0">
                  <a:solidFill>
                    <a:srgbClr val="FFFFFF"/>
                  </a:solidFill>
                  <a:latin typeface="Segoe UI"/>
                </a:rPr>
                <a:t>Health status monitoring</a:t>
              </a:r>
            </a:p>
            <a:p>
              <a:pPr marL="171417" lvl="1" indent="-171417" defTabSz="799946">
                <a:lnSpc>
                  <a:spcPct val="90000"/>
                </a:lnSpc>
                <a:spcBef>
                  <a:spcPct val="0"/>
                </a:spcBef>
                <a:spcAft>
                  <a:spcPct val="15000"/>
                </a:spcAft>
                <a:buFontTx/>
                <a:buChar char="••"/>
              </a:pPr>
              <a:r>
                <a:rPr lang="en-US" dirty="0">
                  <a:solidFill>
                    <a:srgbClr val="FFFFFF"/>
                  </a:solidFill>
                  <a:latin typeface="Segoe UI"/>
                </a:rPr>
                <a:t>Built-in health status for cluster and services</a:t>
              </a:r>
            </a:p>
            <a:p>
              <a:pPr marL="171417" lvl="1" indent="-171417" defTabSz="799946">
                <a:lnSpc>
                  <a:spcPct val="90000"/>
                </a:lnSpc>
                <a:spcBef>
                  <a:spcPct val="0"/>
                </a:spcBef>
                <a:spcAft>
                  <a:spcPct val="15000"/>
                </a:spcAft>
                <a:buFontTx/>
                <a:buChar char="••"/>
              </a:pPr>
              <a:r>
                <a:rPr lang="en-US" dirty="0">
                  <a:solidFill>
                    <a:srgbClr val="FFFFFF"/>
                  </a:solidFill>
                  <a:latin typeface="Segoe UI"/>
                </a:rPr>
                <a:t>Flexible and extensible health store for custom app health reporting</a:t>
              </a:r>
            </a:p>
            <a:p>
              <a:pPr marL="171417" lvl="1" indent="-171417" defTabSz="799946">
                <a:lnSpc>
                  <a:spcPct val="90000"/>
                </a:lnSpc>
                <a:spcBef>
                  <a:spcPct val="0"/>
                </a:spcBef>
                <a:spcAft>
                  <a:spcPct val="15000"/>
                </a:spcAft>
                <a:buFontTx/>
                <a:buChar char="••"/>
              </a:pPr>
              <a:r>
                <a:rPr lang="en-US" dirty="0">
                  <a:solidFill>
                    <a:srgbClr val="FFFFFF"/>
                  </a:solidFill>
                  <a:latin typeface="Segoe UI"/>
                </a:rPr>
                <a:t>Allows continuous monitoring for real-time alerting on problems in production </a:t>
              </a:r>
            </a:p>
          </p:txBody>
        </p:sp>
        <p:sp>
          <p:nvSpPr>
            <p:cNvPr id="48" name="Rounded Rectangle 47"/>
            <p:cNvSpPr/>
            <p:nvPr/>
          </p:nvSpPr>
          <p:spPr>
            <a:xfrm>
              <a:off x="1089643" y="3637929"/>
              <a:ext cx="1702930" cy="1294820"/>
            </a:xfrm>
            <a:prstGeom prst="roundRect">
              <a:avLst>
                <a:gd name="adj" fmla="val 10000"/>
              </a:avLst>
            </a:prstGeom>
            <a:blipFill dpi="0" rotWithShape="1">
              <a:blip r:embed="rId3"/>
              <a:srcRect/>
              <a:stretch>
                <a:fillRect/>
              </a:stretch>
            </a:blip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grpSp>
      <p:sp>
        <p:nvSpPr>
          <p:cNvPr id="11" name="Freeform 10"/>
          <p:cNvSpPr/>
          <p:nvPr/>
        </p:nvSpPr>
        <p:spPr>
          <a:xfrm>
            <a:off x="358943" y="5170679"/>
            <a:ext cx="11199810" cy="1618524"/>
          </a:xfrm>
          <a:custGeom>
            <a:avLst/>
            <a:gdLst>
              <a:gd name="connsiteX0" fmla="*/ 0 w 11201399"/>
              <a:gd name="connsiteY0" fmla="*/ 161875 h 1618754"/>
              <a:gd name="connsiteX1" fmla="*/ 161875 w 11201399"/>
              <a:gd name="connsiteY1" fmla="*/ 0 h 1618754"/>
              <a:gd name="connsiteX2" fmla="*/ 11039524 w 11201399"/>
              <a:gd name="connsiteY2" fmla="*/ 0 h 1618754"/>
              <a:gd name="connsiteX3" fmla="*/ 11201399 w 11201399"/>
              <a:gd name="connsiteY3" fmla="*/ 161875 h 1618754"/>
              <a:gd name="connsiteX4" fmla="*/ 11201399 w 11201399"/>
              <a:gd name="connsiteY4" fmla="*/ 1456879 h 1618754"/>
              <a:gd name="connsiteX5" fmla="*/ 11039524 w 11201399"/>
              <a:gd name="connsiteY5" fmla="*/ 1618754 h 1618754"/>
              <a:gd name="connsiteX6" fmla="*/ 161875 w 11201399"/>
              <a:gd name="connsiteY6" fmla="*/ 1618754 h 1618754"/>
              <a:gd name="connsiteX7" fmla="*/ 0 w 11201399"/>
              <a:gd name="connsiteY7" fmla="*/ 1456879 h 1618754"/>
              <a:gd name="connsiteX8" fmla="*/ 0 w 11201399"/>
              <a:gd name="connsiteY8" fmla="*/ 161875 h 1618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399" h="1618754">
                <a:moveTo>
                  <a:pt x="0" y="161875"/>
                </a:moveTo>
                <a:cubicBezTo>
                  <a:pt x="0" y="72474"/>
                  <a:pt x="72474" y="0"/>
                  <a:pt x="161875" y="0"/>
                </a:cubicBezTo>
                <a:lnTo>
                  <a:pt x="11039524" y="0"/>
                </a:lnTo>
                <a:cubicBezTo>
                  <a:pt x="11128925" y="0"/>
                  <a:pt x="11201399" y="72474"/>
                  <a:pt x="11201399" y="161875"/>
                </a:cubicBezTo>
                <a:lnTo>
                  <a:pt x="11201399" y="1456879"/>
                </a:lnTo>
                <a:cubicBezTo>
                  <a:pt x="11201399" y="1546280"/>
                  <a:pt x="11128925" y="1618754"/>
                  <a:pt x="11039524" y="1618754"/>
                </a:cubicBezTo>
                <a:lnTo>
                  <a:pt x="161875" y="1618754"/>
                </a:lnTo>
                <a:cubicBezTo>
                  <a:pt x="72474" y="1618754"/>
                  <a:pt x="0" y="1546280"/>
                  <a:pt x="0" y="1456879"/>
                </a:cubicBezTo>
                <a:lnTo>
                  <a:pt x="0" y="161875"/>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2489432" tIns="87617" rIns="87617" bIns="87617" numCol="1" spcCol="1270" anchor="t" anchorCtr="0">
            <a:noAutofit/>
          </a:bodyPr>
          <a:lstStyle/>
          <a:p>
            <a:pPr defTabSz="1022154">
              <a:lnSpc>
                <a:spcPct val="90000"/>
              </a:lnSpc>
              <a:spcBef>
                <a:spcPct val="0"/>
              </a:spcBef>
              <a:spcAft>
                <a:spcPct val="35000"/>
              </a:spcAft>
            </a:pPr>
            <a:r>
              <a:rPr lang="en-US" sz="2300" dirty="0">
                <a:solidFill>
                  <a:srgbClr val="FFFFFF"/>
                </a:solidFill>
                <a:latin typeface="Segoe UI"/>
              </a:rPr>
              <a:t>Write application diagnostic event anywhere</a:t>
            </a:r>
          </a:p>
          <a:p>
            <a:pPr marL="171417" lvl="1" indent="-171417" defTabSz="799946">
              <a:lnSpc>
                <a:spcPct val="90000"/>
              </a:lnSpc>
              <a:spcBef>
                <a:spcPct val="0"/>
              </a:spcBef>
              <a:spcAft>
                <a:spcPct val="15000"/>
              </a:spcAft>
              <a:buFontTx/>
              <a:buChar char="••"/>
            </a:pPr>
            <a:r>
              <a:rPr lang="en-US" dirty="0">
                <a:solidFill>
                  <a:srgbClr val="FFFFFF"/>
                </a:solidFill>
                <a:latin typeface="Segoe UI"/>
              </a:rPr>
              <a:t>Application events are captured with </a:t>
            </a:r>
            <a:r>
              <a:rPr lang="en-US" dirty="0" err="1">
                <a:solidFill>
                  <a:srgbClr val="FFFFFF"/>
                </a:solidFill>
                <a:latin typeface="Segoe UI"/>
              </a:rPr>
              <a:t>EventFlow</a:t>
            </a:r>
            <a:endParaRPr lang="en-US" dirty="0">
              <a:solidFill>
                <a:srgbClr val="FFFFFF"/>
              </a:solidFill>
              <a:latin typeface="Segoe UI"/>
            </a:endParaRPr>
          </a:p>
          <a:p>
            <a:pPr marL="171417" lvl="1" indent="-171417" defTabSz="799946">
              <a:lnSpc>
                <a:spcPct val="90000"/>
              </a:lnSpc>
              <a:spcBef>
                <a:spcPct val="0"/>
              </a:spcBef>
              <a:spcAft>
                <a:spcPct val="15000"/>
              </a:spcAft>
              <a:buFontTx/>
              <a:buChar char="••"/>
            </a:pPr>
            <a:r>
              <a:rPr lang="en-US" dirty="0">
                <a:solidFill>
                  <a:srgbClr val="FFFFFF"/>
                </a:solidFill>
                <a:latin typeface="Segoe UI"/>
              </a:rPr>
              <a:t>Can be pushed to any store for query e.g. </a:t>
            </a:r>
            <a:r>
              <a:rPr lang="en-US" dirty="0" err="1">
                <a:solidFill>
                  <a:srgbClr val="FFFFFF"/>
                </a:solidFill>
                <a:latin typeface="Segoe UI"/>
              </a:rPr>
              <a:t>AppInsights</a:t>
            </a:r>
            <a:r>
              <a:rPr lang="en-US" dirty="0">
                <a:solidFill>
                  <a:srgbClr val="FFFFFF"/>
                </a:solidFill>
                <a:latin typeface="Segoe UI"/>
              </a:rPr>
              <a:t>, ELK, </a:t>
            </a:r>
            <a:r>
              <a:rPr lang="en-US" dirty="0" err="1">
                <a:solidFill>
                  <a:srgbClr val="FFFFFF"/>
                </a:solidFill>
                <a:latin typeface="Segoe UI"/>
              </a:rPr>
              <a:t>Serilog</a:t>
            </a:r>
            <a:endParaRPr lang="en-US" dirty="0">
              <a:solidFill>
                <a:srgbClr val="FFFFFF"/>
              </a:solidFill>
              <a:latin typeface="Segoe UI"/>
            </a:endParaRPr>
          </a:p>
          <a:p>
            <a:pPr marL="171417" lvl="1" indent="-171417" defTabSz="799946">
              <a:lnSpc>
                <a:spcPct val="90000"/>
              </a:lnSpc>
              <a:spcBef>
                <a:spcPct val="0"/>
              </a:spcBef>
              <a:spcAft>
                <a:spcPct val="15000"/>
              </a:spcAft>
              <a:buFontTx/>
              <a:buChar char="••"/>
            </a:pPr>
            <a:endParaRPr lang="en-US" dirty="0">
              <a:solidFill>
                <a:srgbClr val="FFFFFF"/>
              </a:solidFill>
              <a:latin typeface="Segoe UI"/>
            </a:endParaRPr>
          </a:p>
        </p:txBody>
      </p:sp>
      <p:pic>
        <p:nvPicPr>
          <p:cNvPr id="2" name="Picture 1"/>
          <p:cNvPicPr>
            <a:picLocks noChangeAspect="1"/>
          </p:cNvPicPr>
          <p:nvPr/>
        </p:nvPicPr>
        <p:blipFill>
          <a:blip r:embed="rId4"/>
          <a:stretch>
            <a:fillRect/>
          </a:stretch>
        </p:blipFill>
        <p:spPr>
          <a:xfrm>
            <a:off x="829557" y="5286275"/>
            <a:ext cx="1718148" cy="1467133"/>
          </a:xfrm>
          <a:prstGeom prst="rect">
            <a:avLst/>
          </a:prstGeom>
        </p:spPr>
      </p:pic>
    </p:spTree>
    <p:extLst>
      <p:ext uri="{BB962C8B-B14F-4D97-AF65-F5344CB8AC3E}">
        <p14:creationId xmlns:p14="http://schemas.microsoft.com/office/powerpoint/2010/main" val="197074068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p:cNvGrpSpPr/>
          <p:nvPr/>
        </p:nvGrpSpPr>
        <p:grpSpPr>
          <a:xfrm>
            <a:off x="2907770" y="1702039"/>
            <a:ext cx="8835645" cy="3988239"/>
            <a:chOff x="304800" y="1308377"/>
            <a:chExt cx="8229600" cy="5397223"/>
          </a:xfrm>
        </p:grpSpPr>
        <p:sp>
          <p:nvSpPr>
            <p:cNvPr id="63" name="Rounded Rectangle 62"/>
            <p:cNvSpPr/>
            <p:nvPr/>
          </p:nvSpPr>
          <p:spPr>
            <a:xfrm>
              <a:off x="609600" y="18748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r>
                <a:rPr lang="en-US" dirty="0">
                  <a:solidFill>
                    <a:srgbClr val="505050"/>
                  </a:solidFill>
                  <a:latin typeface="Segoe UI"/>
                </a:rPr>
                <a:t>Windows OS</a:t>
              </a: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p:txBody>
        </p:sp>
        <p:sp>
          <p:nvSpPr>
            <p:cNvPr id="64" name="Rounded Rectangle 63"/>
            <p:cNvSpPr/>
            <p:nvPr/>
          </p:nvSpPr>
          <p:spPr>
            <a:xfrm>
              <a:off x="304800" y="48466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r>
                <a:rPr lang="en-US" dirty="0">
                  <a:solidFill>
                    <a:srgbClr val="505050"/>
                  </a:solidFill>
                  <a:latin typeface="Segoe UI"/>
                </a:rPr>
                <a:t>Windows OS</a:t>
              </a:r>
            </a:p>
          </p:txBody>
        </p:sp>
        <p:sp>
          <p:nvSpPr>
            <p:cNvPr id="65" name="Rounded Rectangle 64"/>
            <p:cNvSpPr/>
            <p:nvPr/>
          </p:nvSpPr>
          <p:spPr>
            <a:xfrm>
              <a:off x="6248400" y="47704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r>
                <a:rPr lang="en-US" dirty="0">
                  <a:solidFill>
                    <a:srgbClr val="505050"/>
                  </a:solidFill>
                  <a:latin typeface="Segoe UI"/>
                </a:rPr>
                <a:t>Windows OS</a:t>
              </a: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p:txBody>
        </p:sp>
        <p:sp>
          <p:nvSpPr>
            <p:cNvPr id="66" name="Rounded Rectangle 65"/>
            <p:cNvSpPr/>
            <p:nvPr/>
          </p:nvSpPr>
          <p:spPr>
            <a:xfrm>
              <a:off x="3398018" y="1308377"/>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defTabSz="914367">
                <a:defRPr/>
              </a:pPr>
              <a:r>
                <a:rPr lang="en-US" dirty="0">
                  <a:solidFill>
                    <a:srgbClr val="505050"/>
                  </a:solidFill>
                  <a:latin typeface="Segoe UI"/>
                </a:rPr>
                <a:t>Windows OS</a:t>
              </a: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p:txBody>
        </p:sp>
        <p:sp>
          <p:nvSpPr>
            <p:cNvPr id="67" name="Rounded Rectangle 66"/>
            <p:cNvSpPr/>
            <p:nvPr/>
          </p:nvSpPr>
          <p:spPr>
            <a:xfrm>
              <a:off x="6248400" y="1951038"/>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r>
                <a:rPr lang="en-US" dirty="0">
                  <a:solidFill>
                    <a:srgbClr val="505050"/>
                  </a:solidFill>
                  <a:latin typeface="Segoe UI"/>
                </a:rPr>
                <a:t>Windows OS</a:t>
              </a: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p:txBody>
        </p:sp>
        <p:sp>
          <p:nvSpPr>
            <p:cNvPr id="68" name="Rounded Rectangle 67"/>
            <p:cNvSpPr/>
            <p:nvPr/>
          </p:nvSpPr>
          <p:spPr>
            <a:xfrm>
              <a:off x="3352800" y="4800600"/>
              <a:ext cx="2286000" cy="1858962"/>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r>
                <a:rPr lang="en-US" dirty="0">
                  <a:solidFill>
                    <a:srgbClr val="505050"/>
                  </a:solidFill>
                  <a:latin typeface="Segoe UI"/>
                </a:rPr>
                <a:t>Windows OS</a:t>
              </a: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a:p>
              <a:pPr defTabSz="914367">
                <a:defRPr/>
              </a:pPr>
              <a:endParaRPr lang="en-US" dirty="0">
                <a:solidFill>
                  <a:srgbClr val="505050"/>
                </a:solidFill>
                <a:latin typeface="Segoe UI"/>
              </a:endParaRPr>
            </a:p>
          </p:txBody>
        </p:sp>
        <p:sp>
          <p:nvSpPr>
            <p:cNvPr id="69" name="Oval 68"/>
            <p:cNvSpPr/>
            <p:nvPr/>
          </p:nvSpPr>
          <p:spPr bwMode="auto">
            <a:xfrm>
              <a:off x="1219200" y="2781736"/>
              <a:ext cx="6553200" cy="3352800"/>
            </a:xfrm>
            <a:prstGeom prst="ellipse">
              <a:avLst/>
            </a:prstGeom>
            <a:noFill/>
            <a:ln>
              <a:solidFill>
                <a:schemeClr val="tx1"/>
              </a:solidFill>
              <a:prstDash val="sysDash"/>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a:defRPr/>
              </a:pPr>
              <a:endParaRPr lang="en-US" sz="2400" dirty="0">
                <a:solidFill>
                  <a:srgbClr val="FFFFFF"/>
                </a:solidFill>
                <a:latin typeface="Segoe UI"/>
              </a:endParaRPr>
            </a:p>
          </p:txBody>
        </p:sp>
        <p:sp>
          <p:nvSpPr>
            <p:cNvPr id="70" name="Oval 69"/>
            <p:cNvSpPr/>
            <p:nvPr/>
          </p:nvSpPr>
          <p:spPr>
            <a:xfrm>
              <a:off x="1997109" y="2857936"/>
              <a:ext cx="762000" cy="685800"/>
            </a:xfrm>
            <a:prstGeom prst="ellipse">
              <a:avLst/>
            </a:prstGeom>
            <a:solidFill>
              <a:srgbClr val="00BCF2"/>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defTabSz="914367">
                <a:defRPr/>
              </a:pPr>
              <a:r>
                <a:rPr lang="en-US" sz="900" dirty="0">
                  <a:solidFill>
                    <a:srgbClr val="FFFFFF"/>
                  </a:solidFill>
                  <a:latin typeface="Segoe UI"/>
                </a:rPr>
                <a:t>Fabric</a:t>
              </a:r>
            </a:p>
            <a:p>
              <a:pPr algn="ctr" defTabSz="914367">
                <a:defRPr/>
              </a:pPr>
              <a:r>
                <a:rPr lang="en-US" sz="900" dirty="0">
                  <a:solidFill>
                    <a:srgbClr val="FFFFFF"/>
                  </a:solidFill>
                  <a:latin typeface="Segoe UI"/>
                </a:rPr>
                <a:t>Node</a:t>
              </a:r>
            </a:p>
          </p:txBody>
        </p:sp>
        <p:sp>
          <p:nvSpPr>
            <p:cNvPr id="71" name="Oval 70"/>
            <p:cNvSpPr/>
            <p:nvPr/>
          </p:nvSpPr>
          <p:spPr>
            <a:xfrm>
              <a:off x="1485900" y="5059362"/>
              <a:ext cx="762000" cy="685800"/>
            </a:xfrm>
            <a:prstGeom prst="ellipse">
              <a:avLst/>
            </a:prstGeom>
            <a:solidFill>
              <a:srgbClr val="00BCF2"/>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defTabSz="914367">
                <a:defRPr/>
              </a:pPr>
              <a:r>
                <a:rPr lang="en-US" sz="900" dirty="0">
                  <a:solidFill>
                    <a:srgbClr val="FFFFFF"/>
                  </a:solidFill>
                  <a:latin typeface="Segoe UI"/>
                </a:rPr>
                <a:t>Fabric</a:t>
              </a:r>
            </a:p>
            <a:p>
              <a:pPr algn="ctr" defTabSz="914367">
                <a:defRPr/>
              </a:pPr>
              <a:r>
                <a:rPr lang="en-US" sz="900" dirty="0">
                  <a:solidFill>
                    <a:srgbClr val="FFFFFF"/>
                  </a:solidFill>
                  <a:latin typeface="Segoe UI"/>
                </a:rPr>
                <a:t>Node </a:t>
              </a:r>
            </a:p>
          </p:txBody>
        </p:sp>
        <p:sp>
          <p:nvSpPr>
            <p:cNvPr id="72" name="Oval 71"/>
            <p:cNvSpPr/>
            <p:nvPr/>
          </p:nvSpPr>
          <p:spPr>
            <a:xfrm>
              <a:off x="4114800" y="5905936"/>
              <a:ext cx="762000" cy="685800"/>
            </a:xfrm>
            <a:prstGeom prst="ellipse">
              <a:avLst/>
            </a:prstGeom>
            <a:solidFill>
              <a:srgbClr val="00BCF2"/>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defTabSz="914367">
                <a:defRPr/>
              </a:pPr>
              <a:r>
                <a:rPr lang="en-US" sz="900" dirty="0">
                  <a:solidFill>
                    <a:srgbClr val="FFFFFF"/>
                  </a:solidFill>
                  <a:latin typeface="Segoe UI"/>
                </a:rPr>
                <a:t>Fabric</a:t>
              </a:r>
            </a:p>
            <a:p>
              <a:pPr algn="ctr" defTabSz="914367">
                <a:defRPr/>
              </a:pPr>
              <a:r>
                <a:rPr lang="en-US" sz="900" dirty="0">
                  <a:solidFill>
                    <a:srgbClr val="FFFFFF"/>
                  </a:solidFill>
                  <a:latin typeface="Segoe UI"/>
                </a:rPr>
                <a:t>Node</a:t>
              </a:r>
            </a:p>
          </p:txBody>
        </p:sp>
        <p:sp>
          <p:nvSpPr>
            <p:cNvPr id="73" name="Oval 72"/>
            <p:cNvSpPr/>
            <p:nvPr/>
          </p:nvSpPr>
          <p:spPr>
            <a:xfrm>
              <a:off x="4182205" y="2432342"/>
              <a:ext cx="762000" cy="685800"/>
            </a:xfrm>
            <a:prstGeom prst="ellipse">
              <a:avLst/>
            </a:prstGeom>
            <a:solidFill>
              <a:srgbClr val="00BCF2"/>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defTabSz="914367">
                <a:defRPr/>
              </a:pPr>
              <a:r>
                <a:rPr lang="en-US" sz="900" dirty="0">
                  <a:solidFill>
                    <a:srgbClr val="FFFFFF"/>
                  </a:solidFill>
                  <a:latin typeface="Segoe UI"/>
                </a:rPr>
                <a:t>Fabric</a:t>
              </a:r>
            </a:p>
            <a:p>
              <a:pPr algn="ctr" defTabSz="914367">
                <a:defRPr/>
              </a:pPr>
              <a:r>
                <a:rPr lang="en-US" sz="900" dirty="0">
                  <a:solidFill>
                    <a:srgbClr val="FFFFFF"/>
                  </a:solidFill>
                  <a:latin typeface="Segoe UI"/>
                </a:rPr>
                <a:t>Node</a:t>
              </a:r>
            </a:p>
          </p:txBody>
        </p:sp>
        <p:sp>
          <p:nvSpPr>
            <p:cNvPr id="74" name="Oval 73"/>
            <p:cNvSpPr/>
            <p:nvPr/>
          </p:nvSpPr>
          <p:spPr>
            <a:xfrm>
              <a:off x="6446854" y="3010336"/>
              <a:ext cx="762000" cy="685800"/>
            </a:xfrm>
            <a:prstGeom prst="ellipse">
              <a:avLst/>
            </a:prstGeom>
            <a:solidFill>
              <a:srgbClr val="00BCF2"/>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defTabSz="914367">
                <a:defRPr/>
              </a:pPr>
              <a:r>
                <a:rPr lang="en-US" sz="900" dirty="0">
                  <a:solidFill>
                    <a:srgbClr val="FFFFFF"/>
                  </a:solidFill>
                  <a:latin typeface="Segoe UI"/>
                </a:rPr>
                <a:t>Fabric</a:t>
              </a:r>
            </a:p>
            <a:p>
              <a:pPr algn="ctr" defTabSz="914367">
                <a:defRPr/>
              </a:pPr>
              <a:r>
                <a:rPr lang="en-US" sz="900" dirty="0">
                  <a:solidFill>
                    <a:srgbClr val="FFFFFF"/>
                  </a:solidFill>
                  <a:latin typeface="Segoe UI"/>
                </a:rPr>
                <a:t>Node</a:t>
              </a:r>
            </a:p>
          </p:txBody>
        </p:sp>
        <p:sp>
          <p:nvSpPr>
            <p:cNvPr id="75" name="Oval 74"/>
            <p:cNvSpPr/>
            <p:nvPr/>
          </p:nvSpPr>
          <p:spPr>
            <a:xfrm>
              <a:off x="6446854" y="5220136"/>
              <a:ext cx="762000" cy="685800"/>
            </a:xfrm>
            <a:prstGeom prst="ellipse">
              <a:avLst/>
            </a:prstGeom>
            <a:solidFill>
              <a:srgbClr val="00BCF2"/>
            </a:solidFill>
            <a:ln>
              <a:solidFill>
                <a:schemeClr val="tx1"/>
              </a:solidFill>
            </a:ln>
          </p:spPr>
          <p:style>
            <a:lnRef idx="1">
              <a:schemeClr val="dk1"/>
            </a:lnRef>
            <a:fillRef idx="2">
              <a:schemeClr val="dk1"/>
            </a:fillRef>
            <a:effectRef idx="1">
              <a:schemeClr val="dk1"/>
            </a:effectRef>
            <a:fontRef idx="minor">
              <a:schemeClr val="dk1"/>
            </a:fontRef>
          </p:style>
          <p:txBody>
            <a:bodyPr rtlCol="0" anchor="ctr"/>
            <a:lstStyle/>
            <a:p>
              <a:pPr algn="ctr" defTabSz="914367">
                <a:defRPr/>
              </a:pPr>
              <a:r>
                <a:rPr lang="en-US" sz="900" dirty="0">
                  <a:solidFill>
                    <a:srgbClr val="FFFFFF"/>
                  </a:solidFill>
                  <a:latin typeface="Segoe UI"/>
                </a:rPr>
                <a:t>Fabric</a:t>
              </a:r>
            </a:p>
            <a:p>
              <a:pPr algn="ctr" defTabSz="914367">
                <a:defRPr/>
              </a:pPr>
              <a:r>
                <a:rPr lang="en-US" sz="900" dirty="0">
                  <a:solidFill>
                    <a:srgbClr val="FFFFFF"/>
                  </a:solidFill>
                  <a:latin typeface="Segoe UI"/>
                </a:rPr>
                <a:t>Node</a:t>
              </a:r>
            </a:p>
          </p:txBody>
        </p:sp>
      </p:grpSp>
      <p:sp>
        <p:nvSpPr>
          <p:cNvPr id="4" name="TextBox 3"/>
          <p:cNvSpPr txBox="1"/>
          <p:nvPr/>
        </p:nvSpPr>
        <p:spPr>
          <a:xfrm>
            <a:off x="2680451" y="1293443"/>
            <a:ext cx="2335860" cy="374793"/>
          </a:xfrm>
          <a:prstGeom prst="rect">
            <a:avLst/>
          </a:prstGeom>
          <a:noFill/>
        </p:spPr>
        <p:txBody>
          <a:bodyPr wrap="square" rtlCol="0">
            <a:spAutoFit/>
          </a:bodyPr>
          <a:lstStyle/>
          <a:p>
            <a:pPr defTabSz="914367">
              <a:defRPr/>
            </a:pPr>
            <a:endParaRPr lang="en-US" dirty="0">
              <a:solidFill>
                <a:srgbClr val="FFFFFF"/>
              </a:solidFill>
              <a:latin typeface="Segoe UI"/>
            </a:endParaRPr>
          </a:p>
        </p:txBody>
      </p:sp>
      <p:sp>
        <p:nvSpPr>
          <p:cNvPr id="23" name="Title 1"/>
          <p:cNvSpPr>
            <a:spLocks noGrp="1"/>
          </p:cNvSpPr>
          <p:nvPr>
            <p:ph type="title"/>
          </p:nvPr>
        </p:nvSpPr>
        <p:spPr>
          <a:xfrm>
            <a:off x="523846" y="193439"/>
            <a:ext cx="10968069" cy="747791"/>
          </a:xfrm>
        </p:spPr>
        <p:txBody>
          <a:bodyPr>
            <a:noAutofit/>
          </a:bodyPr>
          <a:lstStyle/>
          <a:p>
            <a:r>
              <a:rPr lang="en-US" dirty="0"/>
              <a:t>Application Upgrade</a:t>
            </a:r>
          </a:p>
        </p:txBody>
      </p:sp>
      <p:sp>
        <p:nvSpPr>
          <p:cNvPr id="25" name="Rounded Rectangle 24"/>
          <p:cNvSpPr/>
          <p:nvPr/>
        </p:nvSpPr>
        <p:spPr>
          <a:xfrm>
            <a:off x="3361797" y="2961036"/>
            <a:ext cx="1203362" cy="371767"/>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defTabSz="914367">
              <a:defRPr/>
            </a:pPr>
            <a:r>
              <a:rPr lang="en-US" sz="1200" dirty="0">
                <a:solidFill>
                  <a:srgbClr val="FFFFFF"/>
                </a:solidFill>
                <a:latin typeface="Segoe UI"/>
              </a:rPr>
              <a:t>App B v2</a:t>
            </a:r>
          </a:p>
        </p:txBody>
      </p:sp>
      <p:sp>
        <p:nvSpPr>
          <p:cNvPr id="27" name="Rounded Rectangle 26"/>
          <p:cNvSpPr/>
          <p:nvPr/>
        </p:nvSpPr>
        <p:spPr>
          <a:xfrm>
            <a:off x="10461442" y="4465855"/>
            <a:ext cx="1203362" cy="332823"/>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defTabSz="914367">
              <a:defRPr/>
            </a:pPr>
            <a:r>
              <a:rPr lang="en-US" sz="1200" dirty="0">
                <a:solidFill>
                  <a:srgbClr val="FFFFFF"/>
                </a:solidFill>
                <a:latin typeface="Segoe UI"/>
              </a:rPr>
              <a:t>App B v2</a:t>
            </a:r>
          </a:p>
        </p:txBody>
      </p:sp>
      <p:sp>
        <p:nvSpPr>
          <p:cNvPr id="28" name="Rounded Rectangle 27"/>
          <p:cNvSpPr/>
          <p:nvPr/>
        </p:nvSpPr>
        <p:spPr>
          <a:xfrm>
            <a:off x="6205264" y="4565111"/>
            <a:ext cx="1203362" cy="346708"/>
          </a:xfrm>
          <a:prstGeom prst="roundRect">
            <a:avLst/>
          </a:prstGeom>
          <a:ln/>
        </p:spPr>
        <p:style>
          <a:lnRef idx="1">
            <a:schemeClr val="dk1"/>
          </a:lnRef>
          <a:fillRef idx="3">
            <a:schemeClr val="dk1"/>
          </a:fillRef>
          <a:effectRef idx="2">
            <a:schemeClr val="dk1"/>
          </a:effectRef>
          <a:fontRef idx="minor">
            <a:schemeClr val="lt1"/>
          </a:fontRef>
        </p:style>
        <p:txBody>
          <a:bodyPr rtlCol="0" anchor="ctr"/>
          <a:lstStyle/>
          <a:p>
            <a:pPr algn="ctr" defTabSz="914367">
              <a:defRPr/>
            </a:pPr>
            <a:r>
              <a:rPr lang="en-US" sz="1200" dirty="0">
                <a:solidFill>
                  <a:srgbClr val="FFFFFF"/>
                </a:solidFill>
                <a:latin typeface="Segoe UI"/>
              </a:rPr>
              <a:t>App B v2</a:t>
            </a:r>
          </a:p>
        </p:txBody>
      </p:sp>
      <p:sp>
        <p:nvSpPr>
          <p:cNvPr id="29" name="Rounded Rectangle 28"/>
          <p:cNvSpPr/>
          <p:nvPr/>
        </p:nvSpPr>
        <p:spPr>
          <a:xfrm>
            <a:off x="6810687" y="2041496"/>
            <a:ext cx="1256324" cy="366053"/>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100" dirty="0">
                <a:solidFill>
                  <a:srgbClr val="FFFFFF"/>
                </a:solidFill>
                <a:latin typeface="Segoe UI"/>
              </a:rPr>
              <a:t>App A v1</a:t>
            </a:r>
          </a:p>
        </p:txBody>
      </p:sp>
      <p:sp>
        <p:nvSpPr>
          <p:cNvPr id="30" name="Rounded Rectangle 29"/>
          <p:cNvSpPr/>
          <p:nvPr/>
        </p:nvSpPr>
        <p:spPr>
          <a:xfrm>
            <a:off x="3041823" y="5003444"/>
            <a:ext cx="1256324" cy="36214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100" dirty="0">
                <a:solidFill>
                  <a:srgbClr val="FFFFFF"/>
                </a:solidFill>
                <a:latin typeface="Segoe UI"/>
              </a:rPr>
              <a:t>App A v1</a:t>
            </a:r>
          </a:p>
        </p:txBody>
      </p:sp>
      <p:sp>
        <p:nvSpPr>
          <p:cNvPr id="31" name="Rounded Rectangle 30"/>
          <p:cNvSpPr/>
          <p:nvPr/>
        </p:nvSpPr>
        <p:spPr>
          <a:xfrm>
            <a:off x="10412388" y="4900867"/>
            <a:ext cx="1256324" cy="38459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100" dirty="0">
                <a:solidFill>
                  <a:srgbClr val="FFFFFF"/>
                </a:solidFill>
                <a:latin typeface="Segoe UI"/>
              </a:rPr>
              <a:t>App A v1</a:t>
            </a:r>
          </a:p>
        </p:txBody>
      </p:sp>
      <p:sp>
        <p:nvSpPr>
          <p:cNvPr id="35" name="Rounded Rectangle 34"/>
          <p:cNvSpPr/>
          <p:nvPr/>
        </p:nvSpPr>
        <p:spPr>
          <a:xfrm>
            <a:off x="3361797" y="2445588"/>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67">
              <a:defRPr/>
            </a:pPr>
            <a:r>
              <a:rPr lang="en-US" sz="1200" dirty="0">
                <a:solidFill>
                  <a:srgbClr val="FFFFFF"/>
                </a:solidFill>
                <a:latin typeface="Segoe UI"/>
              </a:rPr>
              <a:t>App C v1</a:t>
            </a:r>
          </a:p>
        </p:txBody>
      </p:sp>
      <p:sp>
        <p:nvSpPr>
          <p:cNvPr id="36" name="Rounded Rectangle 35"/>
          <p:cNvSpPr/>
          <p:nvPr/>
        </p:nvSpPr>
        <p:spPr>
          <a:xfrm>
            <a:off x="10426155" y="3065278"/>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67">
              <a:defRPr/>
            </a:pPr>
            <a:r>
              <a:rPr lang="en-US" sz="1200" dirty="0">
                <a:solidFill>
                  <a:srgbClr val="FFFFFF"/>
                </a:solidFill>
                <a:latin typeface="Segoe UI"/>
              </a:rPr>
              <a:t>App C v1</a:t>
            </a:r>
          </a:p>
        </p:txBody>
      </p:sp>
      <p:sp>
        <p:nvSpPr>
          <p:cNvPr id="37" name="Rounded Rectangle 36"/>
          <p:cNvSpPr/>
          <p:nvPr/>
        </p:nvSpPr>
        <p:spPr>
          <a:xfrm>
            <a:off x="7414343" y="4568043"/>
            <a:ext cx="1203362" cy="332823"/>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67">
              <a:defRPr/>
            </a:pPr>
            <a:r>
              <a:rPr lang="en-US" sz="1200" dirty="0">
                <a:solidFill>
                  <a:srgbClr val="FFFFFF"/>
                </a:solidFill>
                <a:latin typeface="Segoe UI"/>
              </a:rPr>
              <a:t>App C v1</a:t>
            </a:r>
          </a:p>
        </p:txBody>
      </p:sp>
      <p:sp>
        <p:nvSpPr>
          <p:cNvPr id="39" name="Rectangle 38"/>
          <p:cNvSpPr/>
          <p:nvPr/>
        </p:nvSpPr>
        <p:spPr bwMode="auto">
          <a:xfrm>
            <a:off x="350656" y="2278735"/>
            <a:ext cx="1880444" cy="2324461"/>
          </a:xfrm>
          <a:prstGeom prst="rect">
            <a:avLst/>
          </a:prstGeom>
          <a:noFill/>
          <a:ln w="22225">
            <a:solidFill>
              <a:schemeClr val="tx1"/>
            </a:solidFill>
            <a:prstDash val="dash"/>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defRPr/>
            </a:pPr>
            <a:endParaRPr lang="en-US" dirty="0">
              <a:gradFill>
                <a:gsLst>
                  <a:gs pos="0">
                    <a:srgbClr val="FFFFFF"/>
                  </a:gs>
                  <a:gs pos="100000">
                    <a:srgbClr val="FFFFFF"/>
                  </a:gs>
                </a:gsLst>
                <a:lin ang="5400000" scaled="0"/>
              </a:gradFill>
              <a:latin typeface="Segoe UI"/>
            </a:endParaRPr>
          </a:p>
          <a:p>
            <a:pPr algn="ctr" defTabSz="913924" fontAlgn="base">
              <a:spcBef>
                <a:spcPct val="0"/>
              </a:spcBef>
              <a:spcAft>
                <a:spcPct val="0"/>
              </a:spcAft>
              <a:defRPr/>
            </a:pPr>
            <a:endParaRPr lang="en-US" dirty="0">
              <a:gradFill>
                <a:gsLst>
                  <a:gs pos="0">
                    <a:srgbClr val="FFFFFF"/>
                  </a:gs>
                  <a:gs pos="100000">
                    <a:srgbClr val="FFFFFF"/>
                  </a:gs>
                </a:gsLst>
                <a:lin ang="5400000" scaled="0"/>
              </a:gradFill>
              <a:latin typeface="Segoe UI"/>
            </a:endParaRPr>
          </a:p>
          <a:p>
            <a:pPr algn="ctr" defTabSz="913924" fontAlgn="base">
              <a:spcBef>
                <a:spcPct val="0"/>
              </a:spcBef>
              <a:spcAft>
                <a:spcPct val="0"/>
              </a:spcAft>
              <a:defRPr/>
            </a:pPr>
            <a:endParaRPr lang="en-US" dirty="0">
              <a:gradFill>
                <a:gsLst>
                  <a:gs pos="0">
                    <a:srgbClr val="FFFFFF"/>
                  </a:gs>
                  <a:gs pos="100000">
                    <a:srgbClr val="FFFFFF"/>
                  </a:gs>
                </a:gsLst>
                <a:lin ang="5400000" scaled="0"/>
              </a:gradFill>
              <a:latin typeface="Segoe UI"/>
            </a:endParaRPr>
          </a:p>
          <a:p>
            <a:pPr algn="ctr" defTabSz="913924" fontAlgn="base">
              <a:spcBef>
                <a:spcPct val="0"/>
              </a:spcBef>
              <a:spcAft>
                <a:spcPct val="0"/>
              </a:spcAft>
              <a:defRPr/>
            </a:pPr>
            <a:endParaRPr lang="en-US" dirty="0">
              <a:gradFill>
                <a:gsLst>
                  <a:gs pos="0">
                    <a:srgbClr val="FFFFFF"/>
                  </a:gs>
                  <a:gs pos="100000">
                    <a:srgbClr val="FFFFFF"/>
                  </a:gs>
                </a:gsLst>
                <a:lin ang="5400000" scaled="0"/>
              </a:gradFill>
              <a:latin typeface="Segoe UI"/>
            </a:endParaRPr>
          </a:p>
          <a:p>
            <a:pPr algn="ctr" defTabSz="913924" fontAlgn="base">
              <a:spcBef>
                <a:spcPct val="0"/>
              </a:spcBef>
              <a:spcAft>
                <a:spcPct val="0"/>
              </a:spcAft>
              <a:defRPr/>
            </a:pPr>
            <a:endParaRPr lang="en-US" dirty="0">
              <a:gradFill>
                <a:gsLst>
                  <a:gs pos="0">
                    <a:srgbClr val="FFFFFF"/>
                  </a:gs>
                  <a:gs pos="100000">
                    <a:srgbClr val="FFFFFF"/>
                  </a:gs>
                </a:gsLst>
                <a:lin ang="5400000" scaled="0"/>
              </a:gradFill>
              <a:latin typeface="Segoe UI"/>
            </a:endParaRPr>
          </a:p>
        </p:txBody>
      </p:sp>
      <p:sp>
        <p:nvSpPr>
          <p:cNvPr id="2" name="Rectangle 1"/>
          <p:cNvSpPr/>
          <p:nvPr/>
        </p:nvSpPr>
        <p:spPr>
          <a:xfrm>
            <a:off x="396656" y="1741496"/>
            <a:ext cx="1788441" cy="374793"/>
          </a:xfrm>
          <a:prstGeom prst="rect">
            <a:avLst/>
          </a:prstGeom>
        </p:spPr>
        <p:txBody>
          <a:bodyPr wrap="none">
            <a:spAutoFit/>
          </a:bodyPr>
          <a:lstStyle/>
          <a:p>
            <a:pPr algn="ctr" defTabSz="913924" fontAlgn="base">
              <a:spcBef>
                <a:spcPct val="0"/>
              </a:spcBef>
              <a:spcAft>
                <a:spcPct val="0"/>
              </a:spcAft>
              <a:defRPr/>
            </a:pPr>
            <a:r>
              <a:rPr lang="en-US" dirty="0">
                <a:solidFill>
                  <a:srgbClr val="FFFFFF"/>
                </a:solidFill>
                <a:latin typeface="Segoe UI"/>
              </a:rPr>
              <a:t>App Repository</a:t>
            </a:r>
          </a:p>
        </p:txBody>
      </p:sp>
      <p:sp>
        <p:nvSpPr>
          <p:cNvPr id="40" name="Rounded Rectangle 39"/>
          <p:cNvSpPr/>
          <p:nvPr/>
        </p:nvSpPr>
        <p:spPr>
          <a:xfrm>
            <a:off x="663563" y="2527334"/>
            <a:ext cx="1254995" cy="3585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r>
              <a:rPr lang="en-US" sz="1100" dirty="0">
                <a:solidFill>
                  <a:srgbClr val="FFFFFF"/>
                </a:solidFill>
                <a:latin typeface="Segoe UI"/>
              </a:rPr>
              <a:t>App A v1</a:t>
            </a:r>
          </a:p>
        </p:txBody>
      </p:sp>
      <p:sp>
        <p:nvSpPr>
          <p:cNvPr id="42" name="Rounded Rectangle 41"/>
          <p:cNvSpPr/>
          <p:nvPr/>
        </p:nvSpPr>
        <p:spPr>
          <a:xfrm>
            <a:off x="690044" y="3563382"/>
            <a:ext cx="1254995" cy="358570"/>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367">
              <a:defRPr/>
            </a:pPr>
            <a:r>
              <a:rPr lang="en-US" sz="1200" dirty="0">
                <a:solidFill>
                  <a:srgbClr val="FFFFFF"/>
                </a:solidFill>
                <a:latin typeface="Segoe UI"/>
              </a:rPr>
              <a:t>App C v1</a:t>
            </a:r>
          </a:p>
        </p:txBody>
      </p:sp>
      <p:sp>
        <p:nvSpPr>
          <p:cNvPr id="43" name="Rounded Rectangle 42"/>
          <p:cNvSpPr/>
          <p:nvPr/>
        </p:nvSpPr>
        <p:spPr>
          <a:xfrm>
            <a:off x="690044" y="3038020"/>
            <a:ext cx="1254995" cy="358570"/>
          </a:xfrm>
          <a:prstGeom prst="round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defTabSz="914367">
              <a:defRPr/>
            </a:pPr>
            <a:r>
              <a:rPr lang="en-US" sz="1200" dirty="0">
                <a:solidFill>
                  <a:srgbClr val="FFFFFF"/>
                </a:solidFill>
                <a:latin typeface="Segoe UI"/>
              </a:rPr>
              <a:t>App B v2</a:t>
            </a:r>
          </a:p>
        </p:txBody>
      </p:sp>
      <p:sp>
        <p:nvSpPr>
          <p:cNvPr id="33" name="Rounded Rectangle 32"/>
          <p:cNvSpPr/>
          <p:nvPr/>
        </p:nvSpPr>
        <p:spPr>
          <a:xfrm>
            <a:off x="690044" y="4089221"/>
            <a:ext cx="1254995" cy="358570"/>
          </a:xfrm>
          <a:prstGeom prst="roundRect">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r>
              <a:rPr lang="en-US" sz="1200" dirty="0">
                <a:solidFill>
                  <a:srgbClr val="FFFFFF"/>
                </a:solidFill>
                <a:latin typeface="Segoe UI"/>
              </a:rPr>
              <a:t>App C v2</a:t>
            </a:r>
          </a:p>
        </p:txBody>
      </p:sp>
      <p:sp>
        <p:nvSpPr>
          <p:cNvPr id="34" name="Rounded Rectangle 33"/>
          <p:cNvSpPr/>
          <p:nvPr/>
        </p:nvSpPr>
        <p:spPr>
          <a:xfrm>
            <a:off x="3329911" y="2433373"/>
            <a:ext cx="1254995" cy="358570"/>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r>
              <a:rPr lang="en-US" sz="1200" dirty="0">
                <a:solidFill>
                  <a:srgbClr val="FFFFFF"/>
                </a:solidFill>
                <a:latin typeface="Segoe UI"/>
              </a:rPr>
              <a:t>App C v2</a:t>
            </a:r>
          </a:p>
        </p:txBody>
      </p:sp>
      <p:sp>
        <p:nvSpPr>
          <p:cNvPr id="41" name="Rounded Rectangle 40"/>
          <p:cNvSpPr/>
          <p:nvPr/>
        </p:nvSpPr>
        <p:spPr>
          <a:xfrm>
            <a:off x="7398995" y="4562105"/>
            <a:ext cx="1254995" cy="358570"/>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r>
              <a:rPr lang="en-US" sz="1200" dirty="0">
                <a:solidFill>
                  <a:srgbClr val="FFFFFF"/>
                </a:solidFill>
                <a:latin typeface="Segoe UI"/>
              </a:rPr>
              <a:t>App C v2</a:t>
            </a:r>
          </a:p>
        </p:txBody>
      </p:sp>
      <p:sp>
        <p:nvSpPr>
          <p:cNvPr id="44" name="Rounded Rectangle 43"/>
          <p:cNvSpPr/>
          <p:nvPr/>
        </p:nvSpPr>
        <p:spPr>
          <a:xfrm>
            <a:off x="10413053" y="3061383"/>
            <a:ext cx="1254995" cy="358570"/>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defTabSz="914367">
              <a:defRPr/>
            </a:pPr>
            <a:r>
              <a:rPr lang="en-US" sz="1200" dirty="0">
                <a:solidFill>
                  <a:srgbClr val="FFFFFF"/>
                </a:solidFill>
                <a:latin typeface="Segoe UI"/>
              </a:rPr>
              <a:t>App C v2</a:t>
            </a:r>
          </a:p>
        </p:txBody>
      </p:sp>
      <p:sp>
        <p:nvSpPr>
          <p:cNvPr id="45" name="Rectangle 44"/>
          <p:cNvSpPr/>
          <p:nvPr/>
        </p:nvSpPr>
        <p:spPr bwMode="auto">
          <a:xfrm>
            <a:off x="2679270" y="1422812"/>
            <a:ext cx="2999645" cy="4559469"/>
          </a:xfrm>
          <a:prstGeom prst="rect">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defTabSz="913924" fontAlgn="base">
              <a:spcBef>
                <a:spcPct val="0"/>
              </a:spcBef>
              <a:spcAft>
                <a:spcPct val="0"/>
              </a:spcAft>
              <a:defRPr/>
            </a:pPr>
            <a:r>
              <a:rPr lang="en-US" sz="14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Upgrade Domain #1</a:t>
            </a:r>
          </a:p>
        </p:txBody>
      </p:sp>
      <p:sp>
        <p:nvSpPr>
          <p:cNvPr id="46" name="Rectangle 45"/>
          <p:cNvSpPr/>
          <p:nvPr/>
        </p:nvSpPr>
        <p:spPr bwMode="auto">
          <a:xfrm>
            <a:off x="5917181" y="1422811"/>
            <a:ext cx="2999645" cy="4559469"/>
          </a:xfrm>
          <a:prstGeom prst="rect">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defTabSz="913924" fontAlgn="base">
              <a:spcBef>
                <a:spcPct val="0"/>
              </a:spcBef>
              <a:spcAft>
                <a:spcPct val="0"/>
              </a:spcAft>
            </a:pPr>
            <a:r>
              <a:rPr lang="en-US" sz="14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Upgrade Domain #2</a:t>
            </a:r>
          </a:p>
        </p:txBody>
      </p:sp>
      <p:sp>
        <p:nvSpPr>
          <p:cNvPr id="47" name="Rectangle 46"/>
          <p:cNvSpPr/>
          <p:nvPr/>
        </p:nvSpPr>
        <p:spPr bwMode="auto">
          <a:xfrm>
            <a:off x="9009381" y="1412044"/>
            <a:ext cx="2999645" cy="4559469"/>
          </a:xfrm>
          <a:prstGeom prst="rect">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t" anchorCtr="0" forceAA="0" compatLnSpc="1">
            <a:prstTxWarp prst="textNoShape">
              <a:avLst/>
            </a:prstTxWarp>
            <a:noAutofit/>
          </a:bodyPr>
          <a:lstStyle/>
          <a:p>
            <a:pPr defTabSz="913924" fontAlgn="base">
              <a:spcBef>
                <a:spcPct val="0"/>
              </a:spcBef>
              <a:spcAft>
                <a:spcPct val="0"/>
              </a:spcAft>
            </a:pPr>
            <a:r>
              <a:rPr lang="en-US" sz="1400" spc="-50" dirty="0">
                <a:gradFill>
                  <a:gsLst>
                    <a:gs pos="0">
                      <a:srgbClr val="FFFFFF"/>
                    </a:gs>
                    <a:gs pos="100000">
                      <a:srgbClr val="FFFFFF"/>
                    </a:gs>
                  </a:gsLst>
                  <a:lin ang="5400000" scaled="0"/>
                </a:gradFill>
                <a:latin typeface="Segoe UI" pitchFamily="34" charset="0"/>
                <a:ea typeface="Segoe UI" pitchFamily="34" charset="0"/>
                <a:cs typeface="Segoe UI" pitchFamily="34" charset="0"/>
              </a:rPr>
              <a:t>Upgrade Domain #3</a:t>
            </a:r>
          </a:p>
        </p:txBody>
      </p:sp>
    </p:spTree>
    <p:extLst>
      <p:ext uri="{BB962C8B-B14F-4D97-AF65-F5344CB8AC3E}">
        <p14:creationId xmlns:p14="http://schemas.microsoft.com/office/powerpoint/2010/main" val="2555875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par>
                          <p:cTn id="7" fill="hold">
                            <p:stCondLst>
                              <p:cond delay="0"/>
                            </p:stCondLst>
                            <p:childTnLst>
                              <p:par>
                                <p:cTn id="8" presetID="10" presetClass="exit" presetSubtype="0" fill="hold" grpId="0" nodeType="after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childTnLst>
                          </p:cTn>
                        </p:par>
                        <p:par>
                          <p:cTn id="15" fill="hold">
                            <p:stCondLst>
                              <p:cond delay="1000"/>
                            </p:stCondLst>
                            <p:childTnLst>
                              <p:par>
                                <p:cTn id="16" presetID="10" presetClass="exit" presetSubtype="0" fill="hold" grpId="0" nodeType="afterEffect">
                                  <p:stCondLst>
                                    <p:cond delay="0"/>
                                  </p:stCondLst>
                                  <p:childTnLst>
                                    <p:animEffect transition="out" filter="fade">
                                      <p:cBhvr>
                                        <p:cTn id="17" dur="500"/>
                                        <p:tgtEl>
                                          <p:spTgt spid="37"/>
                                        </p:tgtEl>
                                      </p:cBhvr>
                                    </p:animEffect>
                                    <p:set>
                                      <p:cBhvr>
                                        <p:cTn id="18" dur="1" fill="hold">
                                          <p:stCondLst>
                                            <p:cond delay="499"/>
                                          </p:stCondLst>
                                        </p:cTn>
                                        <p:tgtEl>
                                          <p:spTgt spid="37"/>
                                        </p:tgtEl>
                                        <p:attrNameLst>
                                          <p:attrName>style.visibility</p:attrName>
                                        </p:attrNameLst>
                                      </p:cBhvr>
                                      <p:to>
                                        <p:strVal val="hidden"/>
                                      </p:to>
                                    </p:se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par>
                          <p:cTn id="23" fill="hold">
                            <p:stCondLst>
                              <p:cond delay="2000"/>
                            </p:stCondLst>
                            <p:childTnLst>
                              <p:par>
                                <p:cTn id="24" presetID="10" presetClass="exit" presetSubtype="0" fill="hold" grpId="0" nodeType="afterEffect">
                                  <p:stCondLst>
                                    <p:cond delay="0"/>
                                  </p:stCondLst>
                                  <p:childTnLst>
                                    <p:animEffect transition="out" filter="fade">
                                      <p:cBhvr>
                                        <p:cTn id="25" dur="500"/>
                                        <p:tgtEl>
                                          <p:spTgt spid="36"/>
                                        </p:tgtEl>
                                      </p:cBhvr>
                                    </p:animEffect>
                                    <p:set>
                                      <p:cBhvr>
                                        <p:cTn id="26" dur="1" fill="hold">
                                          <p:stCondLst>
                                            <p:cond delay="499"/>
                                          </p:stCondLst>
                                        </p:cTn>
                                        <p:tgtEl>
                                          <p:spTgt spid="36"/>
                                        </p:tgtEl>
                                        <p:attrNameLst>
                                          <p:attrName>style.visibility</p:attrName>
                                        </p:attrNameLst>
                                      </p:cBhvr>
                                      <p:to>
                                        <p:strVal val="hidden"/>
                                      </p:to>
                                    </p:se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3" grpId="0" animBg="1"/>
      <p:bldP spid="34" grpId="0" animBg="1"/>
      <p:bldP spid="41" grpId="0" animBg="1"/>
      <p:bldP spid="4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p:cNvSpPr txBox="1">
            <a:spLocks/>
          </p:cNvSpPr>
          <p:nvPr/>
        </p:nvSpPr>
        <p:spPr>
          <a:xfrm>
            <a:off x="179660" y="1098321"/>
            <a:ext cx="11922320" cy="5677486"/>
          </a:xfrm>
          <a:prstGeom prst="rect">
            <a:avLst/>
          </a:prstGeom>
        </p:spPr>
        <p:txBody>
          <a:bodyPr/>
          <a:lstStyle>
            <a:lvl1pPr marL="342900" indent="-342900" algn="l" defTabSz="931863" rtl="0" fontAlgn="base">
              <a:lnSpc>
                <a:spcPct val="90000"/>
              </a:lnSpc>
              <a:spcBef>
                <a:spcPct val="20000"/>
              </a:spcBef>
              <a:spcAft>
                <a:spcPct val="0"/>
              </a:spcAft>
              <a:buClr>
                <a:schemeClr val="tx1"/>
              </a:buClr>
              <a:buSzPct val="90000"/>
              <a:buFont typeface="Wingdings" panose="05000000000000000000" pitchFamily="2" charset="2"/>
              <a:buChar char="§"/>
              <a:defRPr sz="4000" kern="1200">
                <a:gradFill>
                  <a:gsLst>
                    <a:gs pos="1250">
                      <a:schemeClr val="tx1"/>
                    </a:gs>
                    <a:gs pos="100000">
                      <a:schemeClr val="tx1"/>
                    </a:gs>
                  </a:gsLst>
                  <a:lin ang="5400000" scaled="0"/>
                </a:gradFill>
                <a:latin typeface="+mj-lt"/>
                <a:ea typeface="+mn-ea"/>
                <a:cs typeface="+mn-cs"/>
              </a:defRPr>
            </a:lvl1pPr>
            <a:lvl2pPr marL="584200" indent="-241300" algn="l" defTabSz="931863" rtl="0" fontAlgn="base">
              <a:lnSpc>
                <a:spcPct val="90000"/>
              </a:lnSpc>
              <a:spcBef>
                <a:spcPct val="20000"/>
              </a:spcBef>
              <a:spcAft>
                <a:spcPct val="0"/>
              </a:spcAft>
              <a:buClr>
                <a:schemeClr val="tx1"/>
              </a:buClr>
              <a:buSzPct val="90000"/>
              <a:buFont typeface="Wingdings" panose="05000000000000000000" pitchFamily="2" charset="2"/>
              <a:buChar char="§"/>
              <a:defRPr sz="2400" kern="1200">
                <a:gradFill>
                  <a:gsLst>
                    <a:gs pos="1250">
                      <a:schemeClr val="tx1"/>
                    </a:gs>
                    <a:gs pos="100000">
                      <a:schemeClr val="tx1"/>
                    </a:gs>
                  </a:gsLst>
                  <a:lin ang="5400000" scaled="0"/>
                </a:gradFill>
                <a:latin typeface="+mn-lt"/>
                <a:ea typeface="+mn-ea"/>
                <a:cs typeface="+mn-cs"/>
              </a:defRPr>
            </a:lvl2pPr>
            <a:lvl3pPr marL="800100" indent="-228600" algn="l" defTabSz="931863" rtl="0" fontAlgn="base">
              <a:lnSpc>
                <a:spcPct val="90000"/>
              </a:lnSpc>
              <a:spcBef>
                <a:spcPct val="20000"/>
              </a:spcBef>
              <a:spcAft>
                <a:spcPct val="0"/>
              </a:spcAft>
              <a:buClr>
                <a:schemeClr val="tx1"/>
              </a:buClr>
              <a:buSzPct val="90000"/>
              <a:buFont typeface="Wingdings" panose="05000000000000000000" pitchFamily="2" charset="2"/>
              <a:buChar char="§"/>
              <a:defRPr sz="2400" kern="1200">
                <a:gradFill>
                  <a:gsLst>
                    <a:gs pos="1250">
                      <a:schemeClr val="tx1"/>
                    </a:gs>
                    <a:gs pos="100000">
                      <a:schemeClr val="tx1"/>
                    </a:gs>
                  </a:gsLst>
                  <a:lin ang="5400000" scaled="0"/>
                </a:gradFill>
                <a:latin typeface="+mn-lt"/>
                <a:ea typeface="+mn-ea"/>
                <a:cs typeface="+mn-cs"/>
              </a:defRPr>
            </a:lvl3pPr>
            <a:lvl4pPr marL="1028700" indent="-228600" algn="l" defTabSz="931863" rtl="0" fontAlgn="base">
              <a:lnSpc>
                <a:spcPct val="90000"/>
              </a:lnSpc>
              <a:spcBef>
                <a:spcPct val="20000"/>
              </a:spcBef>
              <a:spcAft>
                <a:spcPct val="0"/>
              </a:spcAft>
              <a:buClr>
                <a:schemeClr val="tx1"/>
              </a:buClr>
              <a:buSzPct val="90000"/>
              <a:buFont typeface="Wingdings" panose="05000000000000000000" pitchFamily="2" charset="2"/>
              <a:buChar char="§"/>
              <a:defRPr sz="2000" kern="1200">
                <a:gradFill>
                  <a:gsLst>
                    <a:gs pos="1250">
                      <a:schemeClr val="tx1"/>
                    </a:gs>
                    <a:gs pos="100000">
                      <a:schemeClr val="tx1"/>
                    </a:gs>
                  </a:gsLst>
                  <a:lin ang="5400000" scaled="0"/>
                </a:gradFill>
                <a:latin typeface="+mn-lt"/>
                <a:ea typeface="+mn-ea"/>
                <a:cs typeface="+mn-cs"/>
              </a:defRPr>
            </a:lvl4pPr>
            <a:lvl5pPr marL="1257300" indent="-228600" algn="l" defTabSz="931863" rtl="0" fontAlgn="base">
              <a:lnSpc>
                <a:spcPct val="90000"/>
              </a:lnSpc>
              <a:spcBef>
                <a:spcPct val="20000"/>
              </a:spcBef>
              <a:spcAft>
                <a:spcPct val="0"/>
              </a:spcAft>
              <a:buClr>
                <a:schemeClr val="tx1"/>
              </a:buClr>
              <a:buSzPct val="90000"/>
              <a:buFont typeface="Wingdings" panose="05000000000000000000" pitchFamily="2" charset="2"/>
              <a:buChar char="§"/>
              <a:defRPr sz="2000" kern="120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3505">
              <a:buClr>
                <a:srgbClr val="FFFFFF"/>
              </a:buClr>
            </a:pPr>
            <a:r>
              <a:rPr lang="en-US" sz="2691" dirty="0">
                <a:solidFill>
                  <a:srgbClr val="FFFFFF"/>
                </a:solidFill>
                <a:latin typeface="Segoe UI Light"/>
              </a:rPr>
              <a:t>Service Fabric developer SDK</a:t>
            </a:r>
          </a:p>
          <a:p>
            <a:pPr marL="572691" lvl="1" indent="-236546" defTabSz="913505">
              <a:buClr>
                <a:srgbClr val="FFFFFF"/>
              </a:buClr>
            </a:pPr>
            <a:r>
              <a:rPr lang="en-US" sz="1730" dirty="0">
                <a:solidFill>
                  <a:srgbClr val="FFFFFF"/>
                </a:solidFill>
                <a:latin typeface="Segoe UI"/>
                <a:hlinkClick r:id="rId2"/>
              </a:rPr>
              <a:t>http://aka.ms/ServiceFabricSDK</a:t>
            </a:r>
            <a:r>
              <a:rPr lang="en-US" sz="1730" dirty="0">
                <a:solidFill>
                  <a:srgbClr val="FFFFFF"/>
                </a:solidFill>
                <a:latin typeface="Segoe UI"/>
              </a:rPr>
              <a:t> </a:t>
            </a:r>
          </a:p>
          <a:p>
            <a:pPr marL="336145" indent="-336145" defTabSz="913505">
              <a:buClr>
                <a:srgbClr val="FFFFFF"/>
              </a:buClr>
            </a:pPr>
            <a:r>
              <a:rPr lang="en-US" sz="2691" dirty="0">
                <a:solidFill>
                  <a:srgbClr val="FFFFFF"/>
                </a:solidFill>
                <a:latin typeface="Segoe UI Light"/>
              </a:rPr>
              <a:t>Docs Learning map and overview videos</a:t>
            </a:r>
          </a:p>
          <a:p>
            <a:pPr marL="572691" lvl="1" indent="-236546" defTabSz="913505">
              <a:buClr>
                <a:srgbClr val="FFFFFF"/>
              </a:buClr>
            </a:pPr>
            <a:r>
              <a:rPr lang="en-US" sz="1568" dirty="0">
                <a:solidFill>
                  <a:srgbClr val="FFFFFF"/>
                </a:solidFill>
                <a:latin typeface="Segoe UI"/>
                <a:hlinkClick r:id="rId3"/>
              </a:rPr>
              <a:t>https://azure.microsoft.com/en-us/documentation/services/service-fabric/</a:t>
            </a:r>
            <a:r>
              <a:rPr lang="en-US" sz="1568" dirty="0">
                <a:solidFill>
                  <a:srgbClr val="FFFFFF"/>
                </a:solidFill>
                <a:latin typeface="Segoe UI"/>
              </a:rPr>
              <a:t> </a:t>
            </a:r>
          </a:p>
          <a:p>
            <a:pPr marL="336145" indent="-336145" defTabSz="913505">
              <a:buClr>
                <a:srgbClr val="FFFFFF"/>
              </a:buClr>
            </a:pPr>
            <a:r>
              <a:rPr lang="en-US" sz="2691" dirty="0">
                <a:solidFill>
                  <a:srgbClr val="FFFFFF"/>
                </a:solidFill>
                <a:latin typeface="Segoe UI Light"/>
              </a:rPr>
              <a:t>Service Fabric course and lab parts 1 and 2</a:t>
            </a:r>
          </a:p>
          <a:p>
            <a:pPr marL="572691" lvl="1" indent="-236546" defTabSz="913505">
              <a:buClr>
                <a:srgbClr val="FFFFFF"/>
              </a:buClr>
            </a:pPr>
            <a:r>
              <a:rPr lang="en-US" sz="1922" dirty="0">
                <a:solidFill>
                  <a:srgbClr val="FFFFFF"/>
                </a:solidFill>
                <a:latin typeface="Segoe UI"/>
                <a:hlinkClick r:id="rId4"/>
              </a:rPr>
              <a:t>https://mva.microsoft.com/en-US/training-courses/building-microservices-applications-on-azure-service-fabric-16747</a:t>
            </a:r>
            <a:endParaRPr lang="en-US" sz="1922" dirty="0">
              <a:solidFill>
                <a:srgbClr val="FFFFFF"/>
              </a:solidFill>
              <a:latin typeface="Segoe UI"/>
            </a:endParaRPr>
          </a:p>
          <a:p>
            <a:pPr marL="336145" lvl="1" indent="-336145" defTabSz="913505">
              <a:buClr>
                <a:srgbClr val="FFFFFF"/>
              </a:buClr>
            </a:pPr>
            <a:r>
              <a:rPr lang="en-US" sz="2691" dirty="0">
                <a:solidFill>
                  <a:srgbClr val="FFFFFF"/>
                </a:solidFill>
                <a:latin typeface="Segoe UI Light"/>
              </a:rPr>
              <a:t>Learn from samples, free clusters and labs</a:t>
            </a:r>
          </a:p>
          <a:p>
            <a:pPr marL="572691" lvl="1" indent="-236546" defTabSz="913505">
              <a:buClr>
                <a:srgbClr val="FFFFFF"/>
              </a:buClr>
            </a:pPr>
            <a:r>
              <a:rPr lang="en-US" sz="1922" dirty="0">
                <a:solidFill>
                  <a:srgbClr val="FFFFFF"/>
                </a:solidFill>
                <a:latin typeface="Segoe UI"/>
                <a:hlinkClick r:id="rId5"/>
              </a:rPr>
              <a:t>http://aka.ms/ServiceFabricSamples</a:t>
            </a:r>
            <a:r>
              <a:rPr lang="en-US" sz="1922" dirty="0">
                <a:solidFill>
                  <a:srgbClr val="FFFFFF"/>
                </a:solidFill>
                <a:latin typeface="Segoe UI"/>
              </a:rPr>
              <a:t> </a:t>
            </a:r>
          </a:p>
          <a:p>
            <a:pPr marL="572691" lvl="1" indent="-236546" defTabSz="913505">
              <a:buClr>
                <a:srgbClr val="FFFFFF"/>
              </a:buClr>
            </a:pPr>
            <a:r>
              <a:rPr lang="en-US" sz="1922" dirty="0">
                <a:solidFill>
                  <a:srgbClr val="FFFFFF"/>
                </a:solidFill>
                <a:latin typeface="Segoe UI"/>
                <a:hlinkClick r:id="rId6"/>
              </a:rPr>
              <a:t>http://aka.ms/tryservicefabric</a:t>
            </a:r>
            <a:r>
              <a:rPr lang="en-US" sz="1922" dirty="0">
                <a:solidFill>
                  <a:srgbClr val="FFFFFF"/>
                </a:solidFill>
                <a:latin typeface="Segoe UI"/>
              </a:rPr>
              <a:t> </a:t>
            </a:r>
            <a:endParaRPr lang="en-US" sz="1922" dirty="0">
              <a:solidFill>
                <a:srgbClr val="FFFFFF"/>
              </a:solidFill>
              <a:latin typeface="Segoe UI"/>
              <a:hlinkClick r:id="" action="ppaction://noaction"/>
            </a:endParaRPr>
          </a:p>
          <a:p>
            <a:pPr marL="572691" lvl="1" indent="-236546" defTabSz="913505">
              <a:buClr>
                <a:srgbClr val="FFFFFF"/>
              </a:buClr>
            </a:pPr>
            <a:r>
              <a:rPr lang="en-US" sz="1922" dirty="0">
                <a:solidFill>
                  <a:srgbClr val="FFFFFF"/>
                </a:solidFill>
                <a:latin typeface="Segoe UI"/>
                <a:hlinkClick r:id="" action="ppaction://noaction"/>
              </a:rPr>
              <a:t>https://blogs.msdn.microsoft.com/azureservicefabric/2016/07/06/introduction-to-service-fabric-lab-part-1/</a:t>
            </a:r>
            <a:endParaRPr lang="en-US" sz="1922" dirty="0">
              <a:solidFill>
                <a:srgbClr val="FFFFFF"/>
              </a:solidFill>
              <a:latin typeface="Segoe UI"/>
            </a:endParaRPr>
          </a:p>
          <a:p>
            <a:pPr marL="336145" lvl="1" indent="-336145" defTabSz="913505">
              <a:buClr>
                <a:srgbClr val="FFFFFF"/>
              </a:buClr>
            </a:pPr>
            <a:r>
              <a:rPr lang="en-US" sz="2691" dirty="0">
                <a:solidFill>
                  <a:srgbClr val="FFFFFF"/>
                </a:solidFill>
                <a:latin typeface="Segoe UI Light"/>
              </a:rPr>
              <a:t>Questions? Comments? Issues?</a:t>
            </a:r>
          </a:p>
          <a:p>
            <a:pPr marL="572691" lvl="1" indent="-236546" defTabSz="913505">
              <a:buClr>
                <a:srgbClr val="FFFFFF"/>
              </a:buClr>
            </a:pPr>
            <a:r>
              <a:rPr lang="en-US" sz="1922" dirty="0">
                <a:solidFill>
                  <a:srgbClr val="FFFFFF"/>
                </a:solidFill>
                <a:latin typeface="Segoe UI"/>
                <a:hlinkClick r:id="rId7"/>
              </a:rPr>
              <a:t>https://stackoverflow.com/questions/tagged/azure-service-fabric</a:t>
            </a:r>
            <a:endParaRPr lang="en-US" sz="1922" dirty="0">
              <a:solidFill>
                <a:srgbClr val="FFFFFF"/>
              </a:solidFill>
              <a:latin typeface="Segoe UI"/>
            </a:endParaRPr>
          </a:p>
          <a:p>
            <a:pPr marL="572691" lvl="1" indent="-236546" defTabSz="913505">
              <a:buClr>
                <a:srgbClr val="FFFFFF"/>
              </a:buClr>
            </a:pPr>
            <a:r>
              <a:rPr lang="en-US" sz="1922" dirty="0">
                <a:solidFill>
                  <a:srgbClr val="FFFFFF"/>
                </a:solidFill>
                <a:latin typeface="Segoe UI"/>
                <a:hlinkClick r:id="rId8"/>
              </a:rPr>
              <a:t>http://aka.ms/ServiceFabricForum</a:t>
            </a:r>
            <a:r>
              <a:rPr lang="en-US" sz="1922" dirty="0">
                <a:solidFill>
                  <a:srgbClr val="FFFFFF"/>
                </a:solidFill>
                <a:latin typeface="Segoe UI"/>
              </a:rPr>
              <a:t> </a:t>
            </a:r>
          </a:p>
          <a:p>
            <a:pPr marL="572691" lvl="1" indent="-236546" defTabSz="913505">
              <a:buClr>
                <a:srgbClr val="FFFFFF"/>
              </a:buClr>
            </a:pPr>
            <a:r>
              <a:rPr lang="en-US" sz="1922" dirty="0">
                <a:solidFill>
                  <a:srgbClr val="FFFFFF"/>
                </a:solidFill>
                <a:latin typeface="Segoe UI"/>
                <a:hlinkClick r:id="rId9"/>
              </a:rPr>
              <a:t>https://github.com/azure/service-fabric-issues</a:t>
            </a:r>
            <a:endParaRPr lang="en-US" sz="1922" dirty="0">
              <a:solidFill>
                <a:srgbClr val="FFFFFF"/>
              </a:solidFill>
              <a:latin typeface="Segoe UI"/>
            </a:endParaRPr>
          </a:p>
        </p:txBody>
      </p:sp>
      <p:sp>
        <p:nvSpPr>
          <p:cNvPr id="3" name="Title 4"/>
          <p:cNvSpPr txBox="1">
            <a:spLocks/>
          </p:cNvSpPr>
          <p:nvPr/>
        </p:nvSpPr>
        <p:spPr>
          <a:xfrm>
            <a:off x="269302" y="291548"/>
            <a:ext cx="11655840" cy="899537"/>
          </a:xfrm>
          <a:prstGeom prst="rect">
            <a:avLst/>
          </a:prstGeom>
        </p:spPr>
        <p:txBody>
          <a:bodyPr/>
          <a:lstStyle>
            <a:lvl1pPr algn="l" defTabSz="931863" rtl="0" fontAlgn="base">
              <a:lnSpc>
                <a:spcPct val="90000"/>
              </a:lnSpc>
              <a:spcBef>
                <a:spcPct val="0"/>
              </a:spcBef>
              <a:spcAft>
                <a:spcPct val="0"/>
              </a:spcAft>
              <a:defRPr lang="en-US" sz="5400" kern="1200" spc="-102" dirty="0">
                <a:ln w="3175">
                  <a:noFill/>
                </a:ln>
                <a:gradFill>
                  <a:gsLst>
                    <a:gs pos="1250">
                      <a:schemeClr val="tx1"/>
                    </a:gs>
                    <a:gs pos="100000">
                      <a:schemeClr val="tx1"/>
                    </a:gs>
                  </a:gsLst>
                  <a:lin ang="5400000" scaled="0"/>
                </a:gradFill>
                <a:latin typeface="+mj-lt"/>
                <a:ea typeface="+mn-ea"/>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2pPr>
            <a:lvl3pPr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3pPr>
            <a:lvl4pPr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4pPr>
            <a:lvl5pPr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5pPr>
            <a:lvl6pPr marL="457200"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6pPr>
            <a:lvl7pPr marL="914400"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7pPr>
            <a:lvl8pPr marL="1371600"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8pPr>
            <a:lvl9pPr marL="1828800" algn="l" defTabSz="931863" rtl="0" fontAlgn="base">
              <a:lnSpc>
                <a:spcPct val="90000"/>
              </a:lnSpc>
              <a:spcBef>
                <a:spcPct val="0"/>
              </a:spcBef>
              <a:spcAft>
                <a:spcPct val="0"/>
              </a:spcAft>
              <a:defRPr sz="5400">
                <a:solidFill>
                  <a:schemeClr val="tx1"/>
                </a:solidFill>
                <a:latin typeface="Segoe UI Light" panose="020B0502040204020203" pitchFamily="34" charset="0"/>
                <a:cs typeface="Segoe UI" panose="020B0502040204020203" pitchFamily="34" charset="0"/>
              </a:defRPr>
            </a:lvl9pPr>
          </a:lstStyle>
          <a:p>
            <a:pPr defTabSz="913505"/>
            <a:r>
              <a:rPr lang="en-US" sz="5294" spc="-100">
                <a:gradFill>
                  <a:gsLst>
                    <a:gs pos="1250">
                      <a:srgbClr val="FFFFFF"/>
                    </a:gs>
                    <a:gs pos="100000">
                      <a:srgbClr val="FFFFFF"/>
                    </a:gs>
                  </a:gsLst>
                  <a:lin ang="5400000" scaled="0"/>
                </a:gradFill>
                <a:latin typeface="Segoe UI Light"/>
              </a:rPr>
              <a:t>Next steps and resources</a:t>
            </a:r>
          </a:p>
        </p:txBody>
      </p:sp>
    </p:spTree>
    <p:extLst>
      <p:ext uri="{BB962C8B-B14F-4D97-AF65-F5344CB8AC3E}">
        <p14:creationId xmlns:p14="http://schemas.microsoft.com/office/powerpoint/2010/main" val="178453820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32" y="919038"/>
            <a:ext cx="11115546" cy="1972120"/>
          </a:xfrm>
        </p:spPr>
        <p:txBody>
          <a:bodyPr/>
          <a:lstStyle/>
          <a:p>
            <a:r>
              <a:rPr lang="en-US" dirty="0"/>
              <a:t>Thank you!</a:t>
            </a:r>
            <a:br>
              <a:rPr lang="en-US" dirty="0"/>
            </a:br>
            <a:endParaRPr lang="en-US" sz="4313" dirty="0"/>
          </a:p>
        </p:txBody>
      </p:sp>
      <p:sp>
        <p:nvSpPr>
          <p:cNvPr id="3" name="Text Placeholder 2"/>
          <p:cNvSpPr>
            <a:spLocks noGrp="1"/>
          </p:cNvSpPr>
          <p:nvPr>
            <p:ph type="body" sz="quarter" idx="12"/>
          </p:nvPr>
        </p:nvSpPr>
        <p:spPr>
          <a:xfrm>
            <a:off x="111838" y="4248079"/>
            <a:ext cx="5797543" cy="1059417"/>
          </a:xfrm>
        </p:spPr>
        <p:txBody>
          <a:bodyPr/>
          <a:lstStyle/>
          <a:p>
            <a:r>
              <a:rPr lang="en-US" sz="2800" dirty="0"/>
              <a:t>Brian Swiger</a:t>
            </a:r>
          </a:p>
          <a:p>
            <a:r>
              <a:rPr lang="en-US" sz="2800" dirty="0"/>
              <a:t>Application Development Manager</a:t>
            </a:r>
          </a:p>
        </p:txBody>
      </p:sp>
    </p:spTree>
    <p:extLst>
      <p:ext uri="{BB962C8B-B14F-4D97-AF65-F5344CB8AC3E}">
        <p14:creationId xmlns:p14="http://schemas.microsoft.com/office/powerpoint/2010/main" val="1705972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idx="4294967295"/>
          </p:nvPr>
        </p:nvSpPr>
        <p:spPr>
          <a:xfrm>
            <a:off x="564682" y="291514"/>
            <a:ext cx="11655078" cy="899537"/>
          </a:xfrm>
        </p:spPr>
        <p:txBody>
          <a:bodyPr/>
          <a:lstStyle/>
          <a:p>
            <a:r>
              <a:rPr lang="en-US" dirty="0"/>
              <a:t>Services Powered by Service Fabric</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1878" y="1674345"/>
            <a:ext cx="1093075" cy="121642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64757" y="1667207"/>
            <a:ext cx="1075713" cy="107571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97311" y="4659875"/>
            <a:ext cx="857746" cy="857746"/>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01040" y="1678974"/>
            <a:ext cx="986067" cy="98606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77200" y="1690727"/>
            <a:ext cx="969086" cy="969086"/>
          </a:xfrm>
          <a:prstGeom prst="rect">
            <a:avLst/>
          </a:prstGeom>
        </p:spPr>
      </p:pic>
      <p:pic>
        <p:nvPicPr>
          <p:cNvPr id="10" name="Picture 9"/>
          <p:cNvPicPr>
            <a:picLocks noChangeAspect="1"/>
          </p:cNvPicPr>
          <p:nvPr/>
        </p:nvPicPr>
        <p:blipFill>
          <a:blip r:embed="rId7"/>
          <a:stretch>
            <a:fillRect/>
          </a:stretch>
        </p:blipFill>
        <p:spPr>
          <a:xfrm>
            <a:off x="141037" y="4575722"/>
            <a:ext cx="1989529" cy="1193717"/>
          </a:xfrm>
          <a:prstGeom prst="rect">
            <a:avLst/>
          </a:prstGeom>
        </p:spPr>
      </p:pic>
      <p:pic>
        <p:nvPicPr>
          <p:cNvPr id="11" name="Picture 10"/>
          <p:cNvPicPr>
            <a:picLocks noChangeAspect="1"/>
          </p:cNvPicPr>
          <p:nvPr/>
        </p:nvPicPr>
        <p:blipFill>
          <a:blip r:embed="rId8"/>
          <a:stretch>
            <a:fillRect/>
          </a:stretch>
        </p:blipFill>
        <p:spPr>
          <a:xfrm>
            <a:off x="10447461" y="4378571"/>
            <a:ext cx="1292053" cy="1292053"/>
          </a:xfrm>
          <a:prstGeom prst="rect">
            <a:avLst/>
          </a:prstGeom>
        </p:spPr>
      </p:pic>
      <p:sp>
        <p:nvSpPr>
          <p:cNvPr id="12" name="TextBox 11"/>
          <p:cNvSpPr txBox="1"/>
          <p:nvPr/>
        </p:nvSpPr>
        <p:spPr>
          <a:xfrm>
            <a:off x="407090" y="2817284"/>
            <a:ext cx="2521317" cy="991196"/>
          </a:xfrm>
          <a:prstGeom prst="rect">
            <a:avLst/>
          </a:prstGeom>
          <a:noFill/>
        </p:spPr>
        <p:txBody>
          <a:bodyPr wrap="none" lIns="179285" tIns="143428" rIns="179285" bIns="143428" rtlCol="0">
            <a:spAutoFit/>
          </a:bodyPr>
          <a:lstStyle/>
          <a:p>
            <a:pPr algn="ctr" defTabSz="896386">
              <a:lnSpc>
                <a:spcPct val="90000"/>
              </a:lnSpc>
              <a:spcAft>
                <a:spcPts val="588"/>
              </a:spcAft>
              <a:defRPr/>
            </a:pPr>
            <a:r>
              <a:rPr lang="en-US" sz="2745" kern="0" dirty="0">
                <a:gradFill>
                  <a:gsLst>
                    <a:gs pos="2917">
                      <a:srgbClr val="505050"/>
                    </a:gs>
                    <a:gs pos="30000">
                      <a:srgbClr val="505050"/>
                    </a:gs>
                  </a:gsLst>
                  <a:lin ang="5400000" scaled="0"/>
                </a:gradFill>
                <a:latin typeface="Segoe UI"/>
              </a:rPr>
              <a:t>SQL Database</a:t>
            </a:r>
          </a:p>
          <a:p>
            <a:pPr algn="ctr" defTabSz="896386">
              <a:lnSpc>
                <a:spcPct val="90000"/>
              </a:lnSpc>
              <a:spcAft>
                <a:spcPts val="588"/>
              </a:spcAft>
              <a:defRPr/>
            </a:pPr>
            <a:r>
              <a:rPr lang="en-US" sz="1765" kern="0" dirty="0">
                <a:gradFill>
                  <a:gsLst>
                    <a:gs pos="2917">
                      <a:srgbClr val="505050"/>
                    </a:gs>
                    <a:gs pos="30000">
                      <a:srgbClr val="505050"/>
                    </a:gs>
                  </a:gsLst>
                  <a:lin ang="5400000" scaled="0"/>
                </a:gradFill>
                <a:latin typeface="Segoe UI"/>
              </a:rPr>
              <a:t>2.0 million DBs</a:t>
            </a:r>
          </a:p>
        </p:txBody>
      </p:sp>
      <p:sp>
        <p:nvSpPr>
          <p:cNvPr id="13" name="TextBox 12"/>
          <p:cNvSpPr txBox="1"/>
          <p:nvPr/>
        </p:nvSpPr>
        <p:spPr>
          <a:xfrm>
            <a:off x="3428232" y="2742374"/>
            <a:ext cx="2797066" cy="989662"/>
          </a:xfrm>
          <a:prstGeom prst="rect">
            <a:avLst/>
          </a:prstGeom>
          <a:noFill/>
        </p:spPr>
        <p:txBody>
          <a:bodyPr wrap="none" lIns="179285" tIns="143428" rIns="179285" bIns="143428" rtlCol="0">
            <a:spAutoFit/>
          </a:bodyPr>
          <a:lstStyle/>
          <a:p>
            <a:pPr algn="ctr" defTabSz="896386">
              <a:lnSpc>
                <a:spcPct val="90000"/>
              </a:lnSpc>
              <a:spcAft>
                <a:spcPts val="588"/>
              </a:spcAft>
              <a:defRPr/>
            </a:pPr>
            <a:r>
              <a:rPr lang="en-US" sz="2745" kern="0" dirty="0">
                <a:gradFill>
                  <a:gsLst>
                    <a:gs pos="2917">
                      <a:srgbClr val="505050"/>
                    </a:gs>
                    <a:gs pos="30000">
                      <a:srgbClr val="505050"/>
                    </a:gs>
                  </a:gsLst>
                  <a:lin ang="5400000" scaled="0"/>
                </a:gradFill>
                <a:latin typeface="Segoe UI"/>
              </a:rPr>
              <a:t>Document DB</a:t>
            </a:r>
          </a:p>
          <a:p>
            <a:pPr algn="ctr" defTabSz="896386">
              <a:lnSpc>
                <a:spcPct val="90000"/>
              </a:lnSpc>
              <a:spcAft>
                <a:spcPts val="588"/>
              </a:spcAft>
              <a:defRPr/>
            </a:pPr>
            <a:r>
              <a:rPr lang="en-US" sz="1765" kern="0" dirty="0">
                <a:gradFill>
                  <a:gsLst>
                    <a:gs pos="2917">
                      <a:srgbClr val="505050"/>
                    </a:gs>
                    <a:gs pos="30000">
                      <a:srgbClr val="505050"/>
                    </a:gs>
                  </a:gsLst>
                  <a:lin ang="5400000" scaled="0"/>
                </a:gradFill>
                <a:latin typeface="Segoe UI"/>
              </a:rPr>
              <a:t>Billions transactions/day</a:t>
            </a:r>
            <a:endParaRPr lang="en-US" sz="2745" kern="0" dirty="0">
              <a:gradFill>
                <a:gsLst>
                  <a:gs pos="2917">
                    <a:srgbClr val="505050"/>
                  </a:gs>
                  <a:gs pos="30000">
                    <a:srgbClr val="505050"/>
                  </a:gs>
                </a:gsLst>
                <a:lin ang="5400000" scaled="0"/>
              </a:gradFill>
              <a:latin typeface="Segoe UI"/>
            </a:endParaRPr>
          </a:p>
        </p:txBody>
      </p:sp>
      <p:sp>
        <p:nvSpPr>
          <p:cNvPr id="14" name="TextBox 13"/>
          <p:cNvSpPr txBox="1"/>
          <p:nvPr/>
        </p:nvSpPr>
        <p:spPr>
          <a:xfrm>
            <a:off x="2402907" y="5656926"/>
            <a:ext cx="1596383" cy="669832"/>
          </a:xfrm>
          <a:prstGeom prst="rect">
            <a:avLst/>
          </a:prstGeom>
          <a:noFill/>
        </p:spPr>
        <p:txBody>
          <a:bodyPr wrap="none" lIns="179285" tIns="143428" rIns="179285" bIns="143428" rtlCol="0">
            <a:spAutoFit/>
          </a:bodyPr>
          <a:lstStyle/>
          <a:p>
            <a:pPr algn="ctr" defTabSz="896386">
              <a:lnSpc>
                <a:spcPct val="90000"/>
              </a:lnSpc>
              <a:spcAft>
                <a:spcPts val="588"/>
              </a:spcAft>
              <a:defRPr/>
            </a:pPr>
            <a:r>
              <a:rPr lang="en-US" sz="2745" kern="0" dirty="0">
                <a:gradFill>
                  <a:gsLst>
                    <a:gs pos="2917">
                      <a:srgbClr val="505050"/>
                    </a:gs>
                    <a:gs pos="30000">
                      <a:srgbClr val="505050"/>
                    </a:gs>
                  </a:gsLst>
                  <a:lin ang="5400000" scaled="0"/>
                </a:gradFill>
                <a:latin typeface="Segoe UI"/>
              </a:rPr>
              <a:t>Cortana</a:t>
            </a:r>
          </a:p>
        </p:txBody>
      </p:sp>
      <p:sp>
        <p:nvSpPr>
          <p:cNvPr id="15" name="TextBox 14"/>
          <p:cNvSpPr txBox="1"/>
          <p:nvPr/>
        </p:nvSpPr>
        <p:spPr>
          <a:xfrm>
            <a:off x="10195479" y="5718101"/>
            <a:ext cx="1701926" cy="669832"/>
          </a:xfrm>
          <a:prstGeom prst="rect">
            <a:avLst/>
          </a:prstGeom>
          <a:noFill/>
        </p:spPr>
        <p:txBody>
          <a:bodyPr wrap="none" lIns="179285" tIns="143428" rIns="179285" bIns="143428" rtlCol="0">
            <a:spAutoFit/>
          </a:bodyPr>
          <a:lstStyle/>
          <a:p>
            <a:pPr algn="ctr" defTabSz="896386">
              <a:lnSpc>
                <a:spcPct val="90000"/>
              </a:lnSpc>
              <a:spcAft>
                <a:spcPts val="588"/>
              </a:spcAft>
              <a:defRPr/>
            </a:pPr>
            <a:r>
              <a:rPr lang="en-US" sz="2745" kern="0" dirty="0">
                <a:gradFill>
                  <a:gsLst>
                    <a:gs pos="2917">
                      <a:srgbClr val="505050"/>
                    </a:gs>
                    <a:gs pos="30000">
                      <a:srgbClr val="505050"/>
                    </a:gs>
                  </a:gsLst>
                  <a:lin ang="5400000" scaled="0"/>
                </a:gradFill>
                <a:latin typeface="Segoe UI"/>
              </a:rPr>
              <a:t>Power BI</a:t>
            </a:r>
          </a:p>
        </p:txBody>
      </p:sp>
      <p:sp>
        <p:nvSpPr>
          <p:cNvPr id="16" name="TextBox 15"/>
          <p:cNvSpPr txBox="1"/>
          <p:nvPr/>
        </p:nvSpPr>
        <p:spPr>
          <a:xfrm>
            <a:off x="9738754" y="2646678"/>
            <a:ext cx="2110639" cy="1445269"/>
          </a:xfrm>
          <a:prstGeom prst="rect">
            <a:avLst/>
          </a:prstGeom>
          <a:noFill/>
        </p:spPr>
        <p:txBody>
          <a:bodyPr wrap="none" lIns="179285" tIns="143428" rIns="179285" bIns="143428" rtlCol="0">
            <a:spAutoFit/>
          </a:bodyPr>
          <a:lstStyle/>
          <a:p>
            <a:pPr algn="ctr" defTabSz="896386">
              <a:lnSpc>
                <a:spcPct val="90000"/>
              </a:lnSpc>
              <a:spcAft>
                <a:spcPts val="588"/>
              </a:spcAft>
              <a:defRPr/>
            </a:pPr>
            <a:r>
              <a:rPr lang="en-US" sz="2745" kern="0" dirty="0">
                <a:gradFill>
                  <a:gsLst>
                    <a:gs pos="2917">
                      <a:srgbClr val="505050"/>
                    </a:gs>
                    <a:gs pos="30000">
                      <a:srgbClr val="505050"/>
                    </a:gs>
                  </a:gsLst>
                  <a:lin ang="5400000" scaled="0"/>
                </a:gradFill>
                <a:latin typeface="Segoe UI"/>
              </a:rPr>
              <a:t>Event Hubs</a:t>
            </a:r>
            <a:endParaRPr lang="en-US" sz="1765" kern="0" dirty="0">
              <a:solidFill>
                <a:sysClr val="windowText" lastClr="000000"/>
              </a:solidFill>
              <a:latin typeface="Segoe UI"/>
            </a:endParaRPr>
          </a:p>
          <a:p>
            <a:pPr algn="ctr" defTabSz="896386">
              <a:lnSpc>
                <a:spcPct val="90000"/>
              </a:lnSpc>
              <a:spcAft>
                <a:spcPts val="588"/>
              </a:spcAft>
              <a:defRPr/>
            </a:pPr>
            <a:r>
              <a:rPr lang="en-US" sz="1765" kern="0" dirty="0">
                <a:solidFill>
                  <a:sysClr val="windowText" lastClr="000000"/>
                </a:solidFill>
                <a:latin typeface="Segoe UI"/>
                <a:ea typeface="Segoe UI" pitchFamily="34" charset="0"/>
                <a:cs typeface="Segoe UI" pitchFamily="34" charset="0"/>
              </a:rPr>
              <a:t>20bn events/day</a:t>
            </a:r>
          </a:p>
          <a:p>
            <a:pPr algn="ctr" defTabSz="896386">
              <a:lnSpc>
                <a:spcPct val="90000"/>
              </a:lnSpc>
              <a:spcAft>
                <a:spcPts val="588"/>
              </a:spcAft>
              <a:defRPr/>
            </a:pPr>
            <a:endParaRPr lang="en-US" sz="2745" kern="0" dirty="0">
              <a:gradFill>
                <a:gsLst>
                  <a:gs pos="2917">
                    <a:srgbClr val="505050"/>
                  </a:gs>
                  <a:gs pos="30000">
                    <a:srgbClr val="505050"/>
                  </a:gs>
                </a:gsLst>
                <a:lin ang="5400000" scaled="0"/>
              </a:gradFill>
              <a:latin typeface="Segoe UI"/>
            </a:endParaRPr>
          </a:p>
        </p:txBody>
      </p:sp>
      <p:sp>
        <p:nvSpPr>
          <p:cNvPr id="17" name="TextBox 16"/>
          <p:cNvSpPr txBox="1"/>
          <p:nvPr/>
        </p:nvSpPr>
        <p:spPr>
          <a:xfrm>
            <a:off x="6772138" y="2699480"/>
            <a:ext cx="2419782" cy="1309492"/>
          </a:xfrm>
          <a:prstGeom prst="rect">
            <a:avLst/>
          </a:prstGeom>
          <a:noFill/>
        </p:spPr>
        <p:txBody>
          <a:bodyPr wrap="none" lIns="179285" tIns="143428" rIns="179285" bIns="143428" rtlCol="0">
            <a:spAutoFit/>
          </a:bodyPr>
          <a:lstStyle/>
          <a:p>
            <a:pPr algn="ctr" defTabSz="896386">
              <a:lnSpc>
                <a:spcPct val="90000"/>
              </a:lnSpc>
              <a:spcAft>
                <a:spcPts val="588"/>
              </a:spcAft>
              <a:defRPr/>
            </a:pPr>
            <a:r>
              <a:rPr lang="en-US" sz="2745" kern="0" dirty="0" err="1">
                <a:gradFill>
                  <a:gsLst>
                    <a:gs pos="2917">
                      <a:srgbClr val="505050"/>
                    </a:gs>
                    <a:gs pos="30000">
                      <a:srgbClr val="505050"/>
                    </a:gs>
                  </a:gsLst>
                  <a:lin ang="5400000" scaled="0"/>
                </a:gradFill>
                <a:latin typeface="Segoe UI"/>
              </a:rPr>
              <a:t>IoT</a:t>
            </a:r>
            <a:r>
              <a:rPr lang="en-US" sz="2745" kern="0" dirty="0">
                <a:gradFill>
                  <a:gsLst>
                    <a:gs pos="2917">
                      <a:srgbClr val="505050"/>
                    </a:gs>
                    <a:gs pos="30000">
                      <a:srgbClr val="505050"/>
                    </a:gs>
                  </a:gsLst>
                  <a:lin ang="5400000" scaled="0"/>
                </a:gradFill>
                <a:latin typeface="Segoe UI"/>
              </a:rPr>
              <a:t> Hub</a:t>
            </a:r>
          </a:p>
          <a:p>
            <a:pPr algn="ctr" defTabSz="896386">
              <a:lnSpc>
                <a:spcPct val="90000"/>
              </a:lnSpc>
              <a:spcAft>
                <a:spcPts val="588"/>
              </a:spcAft>
              <a:defRPr/>
            </a:pPr>
            <a:r>
              <a:rPr lang="en-US" sz="1765" kern="0" dirty="0">
                <a:gradFill>
                  <a:gsLst>
                    <a:gs pos="2917">
                      <a:srgbClr val="505050"/>
                    </a:gs>
                    <a:gs pos="30000">
                      <a:srgbClr val="505050"/>
                    </a:gs>
                  </a:gsLst>
                  <a:lin ang="5400000" scaled="0"/>
                </a:gradFill>
                <a:latin typeface="Segoe UI"/>
              </a:rPr>
              <a:t>10 of Ks devices &amp; </a:t>
            </a:r>
          </a:p>
          <a:p>
            <a:pPr algn="ctr" defTabSz="896386">
              <a:lnSpc>
                <a:spcPct val="90000"/>
              </a:lnSpc>
              <a:spcAft>
                <a:spcPts val="588"/>
              </a:spcAft>
              <a:defRPr/>
            </a:pPr>
            <a:r>
              <a:rPr lang="en-US" sz="1765" kern="0" dirty="0">
                <a:gradFill>
                  <a:gsLst>
                    <a:gs pos="2917">
                      <a:srgbClr val="505050"/>
                    </a:gs>
                    <a:gs pos="30000">
                      <a:srgbClr val="505050"/>
                    </a:gs>
                  </a:gsLst>
                  <a:lin ang="5400000" scaled="0"/>
                </a:gradFill>
                <a:latin typeface="Segoe UI"/>
              </a:rPr>
              <a:t>millions of messages</a:t>
            </a:r>
            <a:endParaRPr lang="en-US" sz="2745" kern="0" dirty="0">
              <a:gradFill>
                <a:gsLst>
                  <a:gs pos="2917">
                    <a:srgbClr val="505050"/>
                  </a:gs>
                  <a:gs pos="30000">
                    <a:srgbClr val="505050"/>
                  </a:gs>
                </a:gsLst>
                <a:lin ang="5400000" scaled="0"/>
              </a:gradFill>
              <a:latin typeface="Segoe UI"/>
            </a:endParaRPr>
          </a:p>
        </p:txBody>
      </p:sp>
      <p:pic>
        <p:nvPicPr>
          <p:cNvPr id="18" name="Picture 17"/>
          <p:cNvPicPr>
            <a:picLocks noChangeAspect="1"/>
          </p:cNvPicPr>
          <p:nvPr/>
        </p:nvPicPr>
        <p:blipFill>
          <a:blip r:embed="rId9"/>
          <a:stretch>
            <a:fillRect/>
          </a:stretch>
        </p:blipFill>
        <p:spPr>
          <a:xfrm>
            <a:off x="4593592" y="4587085"/>
            <a:ext cx="2001952" cy="1121093"/>
          </a:xfrm>
          <a:prstGeom prst="rect">
            <a:avLst/>
          </a:prstGeom>
        </p:spPr>
      </p:pic>
      <p:pic>
        <p:nvPicPr>
          <p:cNvPr id="20" name="Picture 19"/>
          <p:cNvPicPr>
            <a:picLocks noChangeAspect="1"/>
          </p:cNvPicPr>
          <p:nvPr/>
        </p:nvPicPr>
        <p:blipFill>
          <a:blip r:embed="rId10"/>
          <a:stretch>
            <a:fillRect/>
          </a:stretch>
        </p:blipFill>
        <p:spPr>
          <a:xfrm>
            <a:off x="6999795" y="4226303"/>
            <a:ext cx="3117529" cy="1745817"/>
          </a:xfrm>
          <a:prstGeom prst="rect">
            <a:avLst/>
          </a:prstGeom>
        </p:spPr>
      </p:pic>
      <p:sp>
        <p:nvSpPr>
          <p:cNvPr id="21" name="TextBox 20"/>
          <p:cNvSpPr txBox="1"/>
          <p:nvPr/>
        </p:nvSpPr>
        <p:spPr>
          <a:xfrm>
            <a:off x="493534" y="5634120"/>
            <a:ext cx="1284537" cy="669832"/>
          </a:xfrm>
          <a:prstGeom prst="rect">
            <a:avLst/>
          </a:prstGeom>
          <a:noFill/>
        </p:spPr>
        <p:txBody>
          <a:bodyPr wrap="none" lIns="179285" tIns="143428" rIns="179285" bIns="143428" rtlCol="0">
            <a:spAutoFit/>
          </a:bodyPr>
          <a:lstStyle/>
          <a:p>
            <a:pPr algn="ctr" defTabSz="896386">
              <a:lnSpc>
                <a:spcPct val="90000"/>
              </a:lnSpc>
              <a:spcAft>
                <a:spcPts val="588"/>
              </a:spcAft>
              <a:defRPr/>
            </a:pPr>
            <a:r>
              <a:rPr lang="en-US" sz="2745" kern="0" dirty="0">
                <a:gradFill>
                  <a:gsLst>
                    <a:gs pos="2917">
                      <a:srgbClr val="505050"/>
                    </a:gs>
                    <a:gs pos="30000">
                      <a:srgbClr val="505050"/>
                    </a:gs>
                  </a:gsLst>
                  <a:lin ang="5400000" scaled="0"/>
                </a:gradFill>
                <a:latin typeface="Segoe UI"/>
              </a:rPr>
              <a:t>Skype</a:t>
            </a:r>
          </a:p>
        </p:txBody>
      </p:sp>
      <p:sp>
        <p:nvSpPr>
          <p:cNvPr id="22" name="TextBox 21"/>
          <p:cNvSpPr txBox="1"/>
          <p:nvPr/>
        </p:nvSpPr>
        <p:spPr>
          <a:xfrm>
            <a:off x="4920943" y="5713836"/>
            <a:ext cx="1358398" cy="669832"/>
          </a:xfrm>
          <a:prstGeom prst="rect">
            <a:avLst/>
          </a:prstGeom>
          <a:noFill/>
        </p:spPr>
        <p:txBody>
          <a:bodyPr wrap="none" lIns="179285" tIns="143428" rIns="179285" bIns="143428" rtlCol="0">
            <a:spAutoFit/>
          </a:bodyPr>
          <a:lstStyle/>
          <a:p>
            <a:pPr algn="ctr" defTabSz="896386">
              <a:lnSpc>
                <a:spcPct val="90000"/>
              </a:lnSpc>
              <a:spcAft>
                <a:spcPts val="588"/>
              </a:spcAft>
              <a:defRPr/>
            </a:pPr>
            <a:r>
              <a:rPr lang="en-US" sz="2745" kern="0" dirty="0">
                <a:gradFill>
                  <a:gsLst>
                    <a:gs pos="2917">
                      <a:srgbClr val="505050"/>
                    </a:gs>
                    <a:gs pos="30000">
                      <a:srgbClr val="505050"/>
                    </a:gs>
                  </a:gsLst>
                  <a:lin ang="5400000" scaled="0"/>
                </a:gradFill>
                <a:latin typeface="Segoe UI"/>
              </a:rPr>
              <a:t>Intune</a:t>
            </a:r>
          </a:p>
        </p:txBody>
      </p:sp>
      <p:sp>
        <p:nvSpPr>
          <p:cNvPr id="23" name="TextBox 22"/>
          <p:cNvSpPr txBox="1"/>
          <p:nvPr/>
        </p:nvSpPr>
        <p:spPr>
          <a:xfrm>
            <a:off x="7530416" y="5752450"/>
            <a:ext cx="1856560" cy="669832"/>
          </a:xfrm>
          <a:prstGeom prst="rect">
            <a:avLst/>
          </a:prstGeom>
          <a:noFill/>
        </p:spPr>
        <p:txBody>
          <a:bodyPr wrap="none" lIns="179285" tIns="143428" rIns="179285" bIns="143428" rtlCol="0">
            <a:spAutoFit/>
          </a:bodyPr>
          <a:lstStyle/>
          <a:p>
            <a:pPr algn="ctr" defTabSz="896386">
              <a:lnSpc>
                <a:spcPct val="90000"/>
              </a:lnSpc>
              <a:spcAft>
                <a:spcPts val="588"/>
              </a:spcAft>
              <a:defRPr/>
            </a:pPr>
            <a:r>
              <a:rPr lang="en-US" sz="2745" kern="0" dirty="0">
                <a:gradFill>
                  <a:gsLst>
                    <a:gs pos="2917">
                      <a:srgbClr val="505050"/>
                    </a:gs>
                    <a:gs pos="30000">
                      <a:srgbClr val="505050"/>
                    </a:gs>
                  </a:gsLst>
                  <a:lin ang="5400000" scaled="0"/>
                </a:gradFill>
                <a:latin typeface="Segoe UI"/>
              </a:rPr>
              <a:t>Dynamics</a:t>
            </a:r>
          </a:p>
        </p:txBody>
      </p:sp>
    </p:spTree>
    <p:extLst>
      <p:ext uri="{BB962C8B-B14F-4D97-AF65-F5344CB8AC3E}">
        <p14:creationId xmlns:p14="http://schemas.microsoft.com/office/powerpoint/2010/main" val="20834793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Application Considerations</a:t>
            </a:r>
          </a:p>
        </p:txBody>
      </p:sp>
      <p:sp>
        <p:nvSpPr>
          <p:cNvPr id="4" name="Text Placeholder 3"/>
          <p:cNvSpPr>
            <a:spLocks noGrp="1"/>
          </p:cNvSpPr>
          <p:nvPr>
            <p:ph type="body" sz="quarter" idx="10"/>
          </p:nvPr>
        </p:nvSpPr>
        <p:spPr>
          <a:xfrm>
            <a:off x="26511" y="1028162"/>
            <a:ext cx="12165490" cy="5829352"/>
          </a:xfrm>
        </p:spPr>
        <p:txBody>
          <a:bodyPr/>
          <a:lstStyle/>
          <a:p>
            <a:pPr marL="560241" indent="-560241">
              <a:buFont typeface="Arial" panose="020B0604020202020204" pitchFamily="34" charset="0"/>
              <a:buChar char="•"/>
            </a:pPr>
            <a:r>
              <a:rPr lang="en-US" sz="3529" dirty="0"/>
              <a:t>You do not own the hardware</a:t>
            </a:r>
          </a:p>
          <a:p>
            <a:pPr marL="560241" indent="-560241">
              <a:buFont typeface="Arial" panose="020B0604020202020204" pitchFamily="34" charset="0"/>
              <a:buChar char="•"/>
            </a:pPr>
            <a:r>
              <a:rPr lang="en-US" sz="3529" dirty="0"/>
              <a:t>Be prepared for failures</a:t>
            </a:r>
          </a:p>
          <a:p>
            <a:pPr marL="560241" indent="-560241">
              <a:buFont typeface="Arial" panose="020B0604020202020204" pitchFamily="34" charset="0"/>
              <a:buChar char="•"/>
            </a:pPr>
            <a:r>
              <a:rPr lang="en-US" sz="3529" dirty="0"/>
              <a:t>Scale is unpredictable. Can you scale efficiently? </a:t>
            </a:r>
          </a:p>
          <a:p>
            <a:pPr marL="560241" indent="-560241">
              <a:buFont typeface="Arial" panose="020B0604020202020204" pitchFamily="34" charset="0"/>
              <a:buChar char="•"/>
            </a:pPr>
            <a:r>
              <a:rPr lang="en-US" sz="3529" dirty="0"/>
              <a:t>Managing services is often harder than building services. Do you have the right operational telemetry for visibility?</a:t>
            </a:r>
          </a:p>
          <a:p>
            <a:pPr marL="560241" indent="-560241">
              <a:buFont typeface="Arial" panose="020B0604020202020204" pitchFamily="34" charset="0"/>
              <a:buChar char="•"/>
            </a:pPr>
            <a:r>
              <a:rPr lang="en-US" sz="3529" dirty="0"/>
              <a:t>No downtime upgrades</a:t>
            </a:r>
          </a:p>
          <a:p>
            <a:pPr marL="560241" indent="-560241">
              <a:buFont typeface="Arial" panose="020B0604020202020204" pitchFamily="34" charset="0"/>
              <a:buChar char="•"/>
            </a:pPr>
            <a:r>
              <a:rPr lang="en-US" sz="3529" dirty="0"/>
              <a:t>Are the costs understandable and controllable? Do you know the density and capacity of your services? </a:t>
            </a:r>
          </a:p>
          <a:p>
            <a:pPr marL="560241" indent="-560241">
              <a:buFont typeface="Arial" panose="020B0604020202020204" pitchFamily="34" charset="0"/>
              <a:buChar char="•"/>
            </a:pPr>
            <a:r>
              <a:rPr lang="en-US" sz="3529" dirty="0"/>
              <a:t>Care upfront about security</a:t>
            </a:r>
          </a:p>
          <a:p>
            <a:pPr marL="560241" indent="-560241">
              <a:buFont typeface="Arial" panose="020B0604020202020204" pitchFamily="34" charset="0"/>
              <a:buChar char="•"/>
            </a:pPr>
            <a:r>
              <a:rPr lang="en-US" sz="3529" dirty="0"/>
              <a:t>Developer productivity. Build the app not a platform.</a:t>
            </a:r>
          </a:p>
        </p:txBody>
      </p:sp>
    </p:spTree>
    <p:extLst>
      <p:ext uri="{BB962C8B-B14F-4D97-AF65-F5344CB8AC3E}">
        <p14:creationId xmlns:p14="http://schemas.microsoft.com/office/powerpoint/2010/main" val="2194319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3" y="484661"/>
            <a:ext cx="11655840" cy="899537"/>
          </a:xfrm>
        </p:spPr>
        <p:txBody>
          <a:bodyPr/>
          <a:lstStyle/>
          <a:p>
            <a:r>
              <a:rPr lang="en-US" dirty="0"/>
              <a:t>Why a </a:t>
            </a:r>
            <a:r>
              <a:rPr lang="en-US" dirty="0" err="1"/>
              <a:t>microservices</a:t>
            </a:r>
            <a:r>
              <a:rPr lang="en-US" dirty="0"/>
              <a:t> approach?</a:t>
            </a:r>
          </a:p>
        </p:txBody>
      </p:sp>
      <p:sp>
        <p:nvSpPr>
          <p:cNvPr id="4" name="Text Placeholder 3"/>
          <p:cNvSpPr>
            <a:spLocks noGrp="1"/>
          </p:cNvSpPr>
          <p:nvPr>
            <p:ph type="body" sz="quarter" idx="10"/>
          </p:nvPr>
        </p:nvSpPr>
        <p:spPr>
          <a:xfrm>
            <a:off x="269303" y="1546529"/>
            <a:ext cx="11653523" cy="5473316"/>
          </a:xfrm>
        </p:spPr>
        <p:txBody>
          <a:bodyPr/>
          <a:lstStyle/>
          <a:p>
            <a:pPr marL="560241" indent="-560241">
              <a:buFont typeface="Arial" panose="020B0604020202020204" pitchFamily="34" charset="0"/>
              <a:buChar char="•"/>
            </a:pPr>
            <a:r>
              <a:rPr lang="en-US" dirty="0"/>
              <a:t>Continually evolving applications</a:t>
            </a:r>
          </a:p>
          <a:p>
            <a:pPr marL="560241" indent="-560241">
              <a:buFont typeface="Arial" panose="020B0604020202020204" pitchFamily="34" charset="0"/>
              <a:buChar char="•"/>
            </a:pPr>
            <a:r>
              <a:rPr lang="en-US" dirty="0"/>
              <a:t>Faster delivery of features and capabilities to respond to customer expectations</a:t>
            </a:r>
          </a:p>
          <a:p>
            <a:pPr marL="560241" indent="-560241">
              <a:buFont typeface="Arial" panose="020B0604020202020204" pitchFamily="34" charset="0"/>
              <a:buChar char="•"/>
            </a:pPr>
            <a:r>
              <a:rPr lang="en-US" dirty="0"/>
              <a:t>Build and operate a service at scale</a:t>
            </a:r>
          </a:p>
          <a:p>
            <a:pPr marL="560241" indent="-560241">
              <a:buFont typeface="Arial" panose="020B0604020202020204" pitchFamily="34" charset="0"/>
              <a:buChar char="•"/>
            </a:pPr>
            <a:endParaRPr lang="en-US" dirty="0"/>
          </a:p>
          <a:p>
            <a:endParaRPr lang="en-US" dirty="0"/>
          </a:p>
          <a:p>
            <a:r>
              <a:rPr lang="en-US" sz="2745" dirty="0"/>
              <a:t>	</a:t>
            </a:r>
            <a:br>
              <a:rPr lang="en-US" dirty="0"/>
            </a:br>
            <a:br>
              <a:rPr lang="en-US" dirty="0"/>
            </a:br>
            <a:endParaRPr lang="en-US" dirty="0"/>
          </a:p>
        </p:txBody>
      </p:sp>
      <p:grpSp>
        <p:nvGrpSpPr>
          <p:cNvPr id="5" name="Group 4"/>
          <p:cNvGrpSpPr/>
          <p:nvPr/>
        </p:nvGrpSpPr>
        <p:grpSpPr>
          <a:xfrm>
            <a:off x="2956502" y="4117222"/>
            <a:ext cx="5897765" cy="2812340"/>
            <a:chOff x="602089" y="1248245"/>
            <a:chExt cx="10697282" cy="5093062"/>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9" name="Picture 8"/>
            <p:cNvPicPr>
              <a:picLocks noChangeAspect="1"/>
            </p:cNvPicPr>
            <p:nvPr/>
          </p:nvPicPr>
          <p:blipFill>
            <a:blip r:embed="rId6">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10" name="TextBox 9"/>
            <p:cNvSpPr txBox="1"/>
            <p:nvPr/>
          </p:nvSpPr>
          <p:spPr>
            <a:xfrm>
              <a:off x="2139994" y="1603565"/>
              <a:ext cx="1254575" cy="500069"/>
            </a:xfrm>
            <a:prstGeom prst="rect">
              <a:avLst/>
            </a:prstGeom>
            <a:noFill/>
          </p:spPr>
          <p:txBody>
            <a:bodyPr wrap="square" rtlCol="0">
              <a:spAutoFit/>
            </a:bodyPr>
            <a:lstStyle/>
            <a:p>
              <a:pPr defTabSz="914367">
                <a:defRPr/>
              </a:pPr>
              <a:r>
                <a:rPr lang="en-US" sz="1029" kern="0" dirty="0">
                  <a:solidFill>
                    <a:srgbClr val="FFFFFF"/>
                  </a:solidFill>
                  <a:latin typeface="Segoe UI Light"/>
                  <a:cs typeface="Arial" pitchFamily="34" charset="0"/>
                </a:rPr>
                <a:t>Plan</a:t>
              </a:r>
            </a:p>
          </p:txBody>
        </p:sp>
        <p:sp>
          <p:nvSpPr>
            <p:cNvPr id="11" name="TextBox 10"/>
            <p:cNvSpPr txBox="1"/>
            <p:nvPr/>
          </p:nvSpPr>
          <p:spPr>
            <a:xfrm>
              <a:off x="1617487" y="1341956"/>
              <a:ext cx="754083" cy="1023106"/>
            </a:xfrm>
            <a:prstGeom prst="rect">
              <a:avLst/>
            </a:prstGeom>
            <a:noFill/>
          </p:spPr>
          <p:txBody>
            <a:bodyPr wrap="none" rtlCol="0">
              <a:spAutoFit/>
            </a:bodyPr>
            <a:lstStyle/>
            <a:p>
              <a:pPr defTabSz="914367">
                <a:defRPr/>
              </a:pPr>
              <a:r>
                <a:rPr lang="en-US" sz="2745" dirty="0">
                  <a:solidFill>
                    <a:srgbClr val="FFFFFF"/>
                  </a:solidFill>
                  <a:latin typeface="Arial" pitchFamily="34" charset="0"/>
                  <a:cs typeface="Arial" pitchFamily="34" charset="0"/>
                </a:rPr>
                <a:t>1</a:t>
              </a:r>
            </a:p>
          </p:txBody>
        </p:sp>
        <p:sp>
          <p:nvSpPr>
            <p:cNvPr id="12" name="TextBox 11"/>
            <p:cNvSpPr txBox="1"/>
            <p:nvPr/>
          </p:nvSpPr>
          <p:spPr>
            <a:xfrm>
              <a:off x="8926278" y="1509856"/>
              <a:ext cx="2373093" cy="500069"/>
            </a:xfrm>
            <a:prstGeom prst="rect">
              <a:avLst/>
            </a:prstGeom>
            <a:noFill/>
          </p:spPr>
          <p:txBody>
            <a:bodyPr wrap="square" rtlCol="0">
              <a:spAutoFit/>
            </a:bodyPr>
            <a:lstStyle/>
            <a:p>
              <a:pPr defTabSz="914367">
                <a:defRPr/>
              </a:pPr>
              <a:r>
                <a:rPr lang="en-US" sz="1029" kern="0" dirty="0">
                  <a:solidFill>
                    <a:srgbClr val="FFFFFF"/>
                  </a:solidFill>
                  <a:latin typeface="Segoe UI Light"/>
                  <a:cs typeface="Arial" pitchFamily="34" charset="0"/>
                </a:rPr>
                <a:t>Monitor + Learn</a:t>
              </a:r>
            </a:p>
          </p:txBody>
        </p:sp>
        <p:sp>
          <p:nvSpPr>
            <p:cNvPr id="13" name="TextBox 12"/>
            <p:cNvSpPr txBox="1"/>
            <p:nvPr/>
          </p:nvSpPr>
          <p:spPr>
            <a:xfrm>
              <a:off x="9069971" y="5518255"/>
              <a:ext cx="1210498" cy="496508"/>
            </a:xfrm>
            <a:prstGeom prst="rect">
              <a:avLst/>
            </a:prstGeom>
            <a:noFill/>
          </p:spPr>
          <p:txBody>
            <a:bodyPr wrap="square" rtlCol="0">
              <a:spAutoFit/>
            </a:bodyPr>
            <a:lstStyle/>
            <a:p>
              <a:pPr defTabSz="914367">
                <a:defRPr/>
              </a:pPr>
              <a:r>
                <a:rPr lang="en-US" sz="1029" kern="0" dirty="0">
                  <a:solidFill>
                    <a:srgbClr val="FFFFFF"/>
                  </a:solidFill>
                  <a:latin typeface="Segoe UI Light"/>
                  <a:cs typeface="Arial" pitchFamily="34" charset="0"/>
                </a:rPr>
                <a:t>Release</a:t>
              </a:r>
            </a:p>
          </p:txBody>
        </p:sp>
        <p:sp>
          <p:nvSpPr>
            <p:cNvPr id="14" name="TextBox 13"/>
            <p:cNvSpPr txBox="1"/>
            <p:nvPr/>
          </p:nvSpPr>
          <p:spPr>
            <a:xfrm>
              <a:off x="2392335" y="5579812"/>
              <a:ext cx="2140477" cy="500069"/>
            </a:xfrm>
            <a:prstGeom prst="rect">
              <a:avLst/>
            </a:prstGeom>
            <a:noFill/>
          </p:spPr>
          <p:txBody>
            <a:bodyPr wrap="square" rtlCol="0">
              <a:spAutoFit/>
            </a:bodyPr>
            <a:lstStyle/>
            <a:p>
              <a:pPr defTabSz="914367">
                <a:defRPr/>
              </a:pPr>
              <a:r>
                <a:rPr lang="en-US" sz="1029" kern="0" dirty="0">
                  <a:solidFill>
                    <a:srgbClr val="FFFFFF"/>
                  </a:solidFill>
                  <a:latin typeface="Segoe UI Light"/>
                  <a:cs typeface="Arial" pitchFamily="34" charset="0"/>
                </a:rPr>
                <a:t>Develop + Test</a:t>
              </a:r>
            </a:p>
          </p:txBody>
        </p:sp>
        <p:sp>
          <p:nvSpPr>
            <p:cNvPr id="15" name="TextBox 14"/>
            <p:cNvSpPr txBox="1"/>
            <p:nvPr/>
          </p:nvSpPr>
          <p:spPr>
            <a:xfrm>
              <a:off x="1797780" y="5318201"/>
              <a:ext cx="754083" cy="1023106"/>
            </a:xfrm>
            <a:prstGeom prst="rect">
              <a:avLst/>
            </a:prstGeom>
            <a:noFill/>
          </p:spPr>
          <p:txBody>
            <a:bodyPr wrap="none" rtlCol="0">
              <a:spAutoFit/>
            </a:bodyPr>
            <a:lstStyle/>
            <a:p>
              <a:pPr defTabSz="914367">
                <a:defRPr/>
              </a:pPr>
              <a:r>
                <a:rPr lang="en-US" sz="2745" dirty="0">
                  <a:solidFill>
                    <a:srgbClr val="FFFFFF"/>
                  </a:solidFill>
                  <a:latin typeface="Arial" pitchFamily="34" charset="0"/>
                  <a:cs typeface="Arial" pitchFamily="34" charset="0"/>
                </a:rPr>
                <a:t>2</a:t>
              </a:r>
            </a:p>
          </p:txBody>
        </p:sp>
        <p:sp>
          <p:nvSpPr>
            <p:cNvPr id="16" name="TextBox 15"/>
            <p:cNvSpPr txBox="1"/>
            <p:nvPr/>
          </p:nvSpPr>
          <p:spPr>
            <a:xfrm>
              <a:off x="602089" y="3418924"/>
              <a:ext cx="2533552" cy="324986"/>
            </a:xfrm>
            <a:prstGeom prst="rect">
              <a:avLst/>
            </a:prstGeom>
            <a:noFill/>
          </p:spPr>
          <p:txBody>
            <a:bodyPr wrap="square" lIns="0" tIns="0" rIns="0" bIns="0" rtlCol="0">
              <a:spAutoFit/>
            </a:bodyPr>
            <a:lstStyle/>
            <a:p>
              <a:pPr algn="r" defTabSz="1242922">
                <a:lnSpc>
                  <a:spcPct val="90000"/>
                </a:lnSpc>
                <a:defRPr/>
              </a:pPr>
              <a:r>
                <a:rPr lang="en-US" sz="1176" dirty="0">
                  <a:solidFill>
                    <a:srgbClr val="FFFFFF"/>
                  </a:solidFill>
                  <a:latin typeface="Segoe UI Semilight" panose="020B0402040204020203" pitchFamily="34" charset="0"/>
                  <a:cs typeface="Segoe UI Semilight" panose="020B0402040204020203" pitchFamily="34" charset="0"/>
                </a:rPr>
                <a:t>Development</a:t>
              </a:r>
            </a:p>
          </p:txBody>
        </p:sp>
        <p:sp>
          <p:nvSpPr>
            <p:cNvPr id="17" name="TextBox 16"/>
            <p:cNvSpPr txBox="1"/>
            <p:nvPr/>
          </p:nvSpPr>
          <p:spPr>
            <a:xfrm>
              <a:off x="9040949" y="3418924"/>
              <a:ext cx="2092574" cy="324986"/>
            </a:xfrm>
            <a:prstGeom prst="rect">
              <a:avLst/>
            </a:prstGeom>
            <a:noFill/>
          </p:spPr>
          <p:txBody>
            <a:bodyPr wrap="square" lIns="0" tIns="0" rIns="0" bIns="0" rtlCol="0">
              <a:spAutoFit/>
            </a:bodyPr>
            <a:lstStyle/>
            <a:p>
              <a:pPr defTabSz="1242922">
                <a:lnSpc>
                  <a:spcPct val="90000"/>
                </a:lnSpc>
                <a:defRPr/>
              </a:pPr>
              <a:r>
                <a:rPr lang="en-US" sz="1176" dirty="0">
                  <a:solidFill>
                    <a:srgbClr val="FFFFFF"/>
                  </a:solidFill>
                  <a:latin typeface="Segoe UI Semilight" panose="020B0402040204020203" pitchFamily="34" charset="0"/>
                  <a:cs typeface="Segoe UI Semilight" panose="020B0402040204020203" pitchFamily="34" charset="0"/>
                </a:rPr>
                <a:t>Production</a:t>
              </a:r>
            </a:p>
          </p:txBody>
        </p:sp>
        <p:sp>
          <p:nvSpPr>
            <p:cNvPr id="18" name="TextBox 17"/>
            <p:cNvSpPr txBox="1"/>
            <p:nvPr/>
          </p:nvSpPr>
          <p:spPr>
            <a:xfrm>
              <a:off x="8314055" y="1248245"/>
              <a:ext cx="754083" cy="1023106"/>
            </a:xfrm>
            <a:prstGeom prst="rect">
              <a:avLst/>
            </a:prstGeom>
            <a:noFill/>
          </p:spPr>
          <p:txBody>
            <a:bodyPr wrap="none" rtlCol="0">
              <a:spAutoFit/>
            </a:bodyPr>
            <a:lstStyle/>
            <a:p>
              <a:pPr defTabSz="914367">
                <a:defRPr/>
              </a:pPr>
              <a:r>
                <a:rPr lang="en-US" sz="2745" dirty="0">
                  <a:solidFill>
                    <a:srgbClr val="FFFFFF"/>
                  </a:solidFill>
                  <a:latin typeface="Arial" pitchFamily="34" charset="0"/>
                  <a:cs typeface="Arial" pitchFamily="34" charset="0"/>
                </a:rPr>
                <a:t>4</a:t>
              </a:r>
            </a:p>
          </p:txBody>
        </p:sp>
        <p:sp>
          <p:nvSpPr>
            <p:cNvPr id="19" name="TextBox 18"/>
            <p:cNvSpPr txBox="1"/>
            <p:nvPr/>
          </p:nvSpPr>
          <p:spPr>
            <a:xfrm>
              <a:off x="8496936" y="5250617"/>
              <a:ext cx="754083" cy="1023106"/>
            </a:xfrm>
            <a:prstGeom prst="rect">
              <a:avLst/>
            </a:prstGeom>
            <a:noFill/>
          </p:spPr>
          <p:txBody>
            <a:bodyPr wrap="none" rtlCol="0">
              <a:spAutoFit/>
            </a:bodyPr>
            <a:lstStyle/>
            <a:p>
              <a:pPr defTabSz="914367">
                <a:defRPr/>
              </a:pPr>
              <a:r>
                <a:rPr lang="en-US" sz="2745" dirty="0">
                  <a:solidFill>
                    <a:srgbClr val="FFFFFF"/>
                  </a:solidFill>
                  <a:latin typeface="Arial" pitchFamily="34" charset="0"/>
                  <a:cs typeface="Arial" pitchFamily="34" charset="0"/>
                </a:rPr>
                <a:t>3</a:t>
              </a:r>
            </a:p>
          </p:txBody>
        </p:sp>
        <p:sp>
          <p:nvSpPr>
            <p:cNvPr id="20"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kern="0">
                <a:solidFill>
                  <a:srgbClr val="FFFFFF"/>
                </a:solidFill>
                <a:latin typeface="Segoe UI"/>
              </a:endParaRPr>
            </a:p>
          </p:txBody>
        </p:sp>
        <p:sp>
          <p:nvSpPr>
            <p:cNvPr id="21"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kern="0">
                <a:solidFill>
                  <a:srgbClr val="FFFFFF"/>
                </a:solidFill>
                <a:latin typeface="Segoe UI"/>
              </a:endParaRPr>
            </a:p>
          </p:txBody>
        </p:sp>
        <p:sp>
          <p:nvSpPr>
            <p:cNvPr id="22"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882" kern="0">
                <a:solidFill>
                  <a:srgbClr val="FFFFFF"/>
                </a:solidFill>
                <a:latin typeface="Segoe UI"/>
              </a:endParaRPr>
            </a:p>
          </p:txBody>
        </p:sp>
        <p:sp>
          <p:nvSpPr>
            <p:cNvPr id="23"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882" kern="0">
                <a:solidFill>
                  <a:srgbClr val="FFFFFF"/>
                </a:solidFill>
                <a:latin typeface="Segoe UI"/>
              </a:endParaRPr>
            </a:p>
          </p:txBody>
        </p:sp>
        <p:sp>
          <p:nvSpPr>
            <p:cNvPr id="24"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882" kern="0">
                <a:solidFill>
                  <a:srgbClr val="FFFFFF"/>
                </a:solidFill>
                <a:latin typeface="Segoe UI"/>
              </a:endParaRPr>
            </a:p>
          </p:txBody>
        </p:sp>
        <p:sp>
          <p:nvSpPr>
            <p:cNvPr id="25"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0078D7">
                <a:lumMod val="60000"/>
                <a:lumOff val="40000"/>
              </a:srgb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882" kern="0">
                <a:solidFill>
                  <a:srgbClr val="FFFFFF"/>
                </a:solidFill>
                <a:latin typeface="Segoe UI"/>
              </a:endParaRPr>
            </a:p>
          </p:txBody>
        </p:sp>
        <p:sp>
          <p:nvSpPr>
            <p:cNvPr id="26"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882" kern="0">
                <a:solidFill>
                  <a:srgbClr val="FFFFFF"/>
                </a:solidFill>
                <a:latin typeface="Segoe UI"/>
              </a:endParaRPr>
            </a:p>
          </p:txBody>
        </p:sp>
      </p:grpSp>
    </p:spTree>
    <p:extLst>
      <p:ext uri="{BB962C8B-B14F-4D97-AF65-F5344CB8AC3E}">
        <p14:creationId xmlns:p14="http://schemas.microsoft.com/office/powerpoint/2010/main" val="23037001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41890" y="3280835"/>
            <a:ext cx="2234612" cy="746915"/>
          </a:xfrm>
          <a:prstGeom prst="rect">
            <a:avLst/>
          </a:prstGeom>
        </p:spPr>
      </p:pic>
      <p:pic>
        <p:nvPicPr>
          <p:cNvPr id="57" name="Picture 56"/>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41890" y="4106834"/>
            <a:ext cx="2234612" cy="746915"/>
          </a:xfrm>
          <a:prstGeom prst="rect">
            <a:avLst/>
          </a:prstGeom>
        </p:spPr>
      </p:pic>
      <p:pic>
        <p:nvPicPr>
          <p:cNvPr id="58" name="Picture 57"/>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41890" y="4932834"/>
            <a:ext cx="2243550" cy="746915"/>
          </a:xfrm>
          <a:prstGeom prst="rect">
            <a:avLst/>
          </a:prstGeom>
        </p:spPr>
      </p:pic>
      <p:sp>
        <p:nvSpPr>
          <p:cNvPr id="67" name="Rectangle 66"/>
          <p:cNvSpPr/>
          <p:nvPr/>
        </p:nvSpPr>
        <p:spPr>
          <a:xfrm>
            <a:off x="486714" y="2457130"/>
            <a:ext cx="3810574" cy="584436"/>
          </a:xfrm>
          <a:prstGeom prst="rect">
            <a:avLst/>
          </a:prstGeom>
        </p:spPr>
        <p:txBody>
          <a:bodyPr wrap="square">
            <a:spAutoFit/>
          </a:bodyPr>
          <a:lstStyle/>
          <a:p>
            <a:pPr marL="280121" indent="-280121" defTabSz="896214">
              <a:buFont typeface="Arial" panose="020B0604020202020204" pitchFamily="34" charset="0"/>
              <a:buChar char="•"/>
            </a:pPr>
            <a:r>
              <a:rPr lang="en-US" sz="1567" dirty="0">
                <a:solidFill>
                  <a:srgbClr val="FFFFFF"/>
                </a:solidFill>
                <a:latin typeface="Segoe UI Light"/>
              </a:rPr>
              <a:t>Scales by cloning the app on multiple servers/VMs/Containers</a:t>
            </a:r>
          </a:p>
        </p:txBody>
      </p:sp>
      <p:sp>
        <p:nvSpPr>
          <p:cNvPr id="71" name="Rectangle 70"/>
          <p:cNvSpPr/>
          <p:nvPr/>
        </p:nvSpPr>
        <p:spPr>
          <a:xfrm>
            <a:off x="767822" y="247981"/>
            <a:ext cx="5014636" cy="523146"/>
          </a:xfrm>
          <a:prstGeom prst="rect">
            <a:avLst/>
          </a:prstGeom>
        </p:spPr>
        <p:txBody>
          <a:bodyPr wrap="none">
            <a:spAutoFit/>
          </a:bodyPr>
          <a:lstStyle/>
          <a:p>
            <a:pPr defTabSz="896214"/>
            <a:r>
              <a:rPr lang="en-US" sz="2745" dirty="0">
                <a:solidFill>
                  <a:srgbClr val="FFFFFF"/>
                </a:solidFill>
                <a:latin typeface="Segoe UI Light"/>
              </a:rPr>
              <a:t>Monolithic application approach</a:t>
            </a:r>
          </a:p>
        </p:txBody>
      </p:sp>
      <p:sp>
        <p:nvSpPr>
          <p:cNvPr id="72" name="Rectangle 71"/>
          <p:cNvSpPr/>
          <p:nvPr/>
        </p:nvSpPr>
        <p:spPr>
          <a:xfrm>
            <a:off x="6533143" y="264016"/>
            <a:ext cx="5356916" cy="514756"/>
          </a:xfrm>
          <a:prstGeom prst="rect">
            <a:avLst/>
          </a:prstGeom>
        </p:spPr>
        <p:txBody>
          <a:bodyPr wrap="none">
            <a:spAutoFit/>
          </a:bodyPr>
          <a:lstStyle/>
          <a:p>
            <a:pPr defTabSz="896214"/>
            <a:r>
              <a:rPr lang="en-US" sz="2745" dirty="0" err="1">
                <a:solidFill>
                  <a:srgbClr val="FFFFFF"/>
                </a:solidFill>
                <a:latin typeface="Segoe UI Light"/>
              </a:rPr>
              <a:t>Microservices</a:t>
            </a:r>
            <a:r>
              <a:rPr lang="en-US" sz="2745" dirty="0">
                <a:solidFill>
                  <a:srgbClr val="FFFFFF"/>
                </a:solidFill>
                <a:latin typeface="Segoe UI Light"/>
              </a:rPr>
              <a:t> application approach</a:t>
            </a:r>
          </a:p>
        </p:txBody>
      </p:sp>
      <p:sp>
        <p:nvSpPr>
          <p:cNvPr id="73" name="Rectangle 72"/>
          <p:cNvSpPr/>
          <p:nvPr/>
        </p:nvSpPr>
        <p:spPr>
          <a:xfrm>
            <a:off x="6222499" y="1108248"/>
            <a:ext cx="3123757" cy="830494"/>
          </a:xfrm>
          <a:prstGeom prst="rect">
            <a:avLst/>
          </a:prstGeom>
        </p:spPr>
        <p:txBody>
          <a:bodyPr wrap="square">
            <a:spAutoFit/>
          </a:bodyPr>
          <a:lstStyle/>
          <a:p>
            <a:pPr marL="280121" indent="-280121" defTabSz="896214">
              <a:buFont typeface="Arial" panose="020B0604020202020204" pitchFamily="34" charset="0"/>
              <a:buChar char="•"/>
            </a:pPr>
            <a:r>
              <a:rPr lang="en-US" sz="1567" dirty="0">
                <a:solidFill>
                  <a:srgbClr val="FFFFFF"/>
                </a:solidFill>
                <a:latin typeface="Segoe UI Light"/>
              </a:rPr>
              <a:t>A </a:t>
            </a:r>
            <a:r>
              <a:rPr lang="en-US" sz="1567" dirty="0" err="1">
                <a:solidFill>
                  <a:srgbClr val="FFFFFF"/>
                </a:solidFill>
                <a:latin typeface="Segoe UI Light"/>
              </a:rPr>
              <a:t>microservice</a:t>
            </a:r>
            <a:r>
              <a:rPr lang="en-US" sz="1567" dirty="0">
                <a:solidFill>
                  <a:srgbClr val="FFFFFF"/>
                </a:solidFill>
                <a:latin typeface="Segoe UI Light"/>
              </a:rPr>
              <a:t> application separates functionality into separate smaller services.</a:t>
            </a:r>
          </a:p>
        </p:txBody>
      </p:sp>
      <p:grpSp>
        <p:nvGrpSpPr>
          <p:cNvPr id="124" name="Group 123"/>
          <p:cNvGrpSpPr/>
          <p:nvPr/>
        </p:nvGrpSpPr>
        <p:grpSpPr>
          <a:xfrm>
            <a:off x="6685366" y="2360425"/>
            <a:ext cx="4713579" cy="4055905"/>
            <a:chOff x="6851987" y="2430462"/>
            <a:chExt cx="4808779" cy="4137821"/>
          </a:xfrm>
        </p:grpSpPr>
        <p:pic>
          <p:nvPicPr>
            <p:cNvPr id="74" name="Picture 73"/>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75" name="Rectangle 74"/>
            <p:cNvSpPr/>
            <p:nvPr/>
          </p:nvSpPr>
          <p:spPr>
            <a:xfrm>
              <a:off x="6858001" y="2430462"/>
              <a:ext cx="4715072" cy="830730"/>
            </a:xfrm>
            <a:prstGeom prst="rect">
              <a:avLst/>
            </a:prstGeom>
          </p:spPr>
          <p:txBody>
            <a:bodyPr wrap="square">
              <a:spAutoFit/>
            </a:bodyPr>
            <a:lstStyle/>
            <a:p>
              <a:pPr marL="280121" indent="-280121" defTabSz="896214">
                <a:buFont typeface="Arial" panose="020B0604020202020204" pitchFamily="34" charset="0"/>
                <a:buChar char="•"/>
              </a:pPr>
              <a:r>
                <a:rPr lang="en-US" sz="1567" dirty="0">
                  <a:solidFill>
                    <a:srgbClr val="FFFFFF"/>
                  </a:solidFill>
                  <a:latin typeface="Segoe UI Light"/>
                </a:rPr>
                <a:t>Scales out by deploying each service independently creating instances of these services across servers/VMs/containers</a:t>
              </a:r>
            </a:p>
          </p:txBody>
        </p:sp>
      </p:grpSp>
      <p:sp>
        <p:nvSpPr>
          <p:cNvPr id="76" name="Hexagon 75"/>
          <p:cNvSpPr/>
          <p:nvPr/>
        </p:nvSpPr>
        <p:spPr bwMode="auto">
          <a:xfrm>
            <a:off x="9755884" y="1381733"/>
            <a:ext cx="267449" cy="239268"/>
          </a:xfrm>
          <a:prstGeom prst="hexagon">
            <a:avLst/>
          </a:prstGeom>
          <a:solidFill>
            <a:srgbClr val="FF0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FFFFFF"/>
              </a:solidFill>
              <a:latin typeface="Segoe UI Light"/>
              <a:ea typeface="Segoe UI" pitchFamily="34" charset="0"/>
              <a:cs typeface="Segoe UI" pitchFamily="34" charset="0"/>
            </a:endParaRPr>
          </a:p>
        </p:txBody>
      </p:sp>
      <p:sp>
        <p:nvSpPr>
          <p:cNvPr id="77" name="Hexagon 76"/>
          <p:cNvSpPr/>
          <p:nvPr/>
        </p:nvSpPr>
        <p:spPr bwMode="auto">
          <a:xfrm>
            <a:off x="10912536" y="1899283"/>
            <a:ext cx="267449" cy="239268"/>
          </a:xfrm>
          <a:prstGeom prst="hexagon">
            <a:avLst/>
          </a:prstGeom>
          <a:solidFill>
            <a:srgbClr val="FF8C00">
              <a:lumMod val="75000"/>
            </a:srgbClr>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solidFill>
                <a:srgbClr val="FFFFFF"/>
              </a:solidFill>
              <a:latin typeface="Segoe UI Light"/>
              <a:ea typeface="Segoe UI" pitchFamily="34" charset="0"/>
              <a:cs typeface="Segoe UI" pitchFamily="34" charset="0"/>
            </a:endParaRPr>
          </a:p>
        </p:txBody>
      </p:sp>
      <p:sp>
        <p:nvSpPr>
          <p:cNvPr id="78" name="Hexagon 77"/>
          <p:cNvSpPr/>
          <p:nvPr/>
        </p:nvSpPr>
        <p:spPr bwMode="auto">
          <a:xfrm>
            <a:off x="11336907" y="1661718"/>
            <a:ext cx="267449" cy="239268"/>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solidFill>
                <a:srgbClr val="FFFFFF"/>
              </a:solidFill>
              <a:latin typeface="Segoe UI Light"/>
              <a:ea typeface="Segoe UI" pitchFamily="34" charset="0"/>
              <a:cs typeface="Segoe UI" pitchFamily="34" charset="0"/>
            </a:endParaRPr>
          </a:p>
        </p:txBody>
      </p:sp>
      <p:sp>
        <p:nvSpPr>
          <p:cNvPr id="79" name="Hexagon 78"/>
          <p:cNvSpPr/>
          <p:nvPr/>
        </p:nvSpPr>
        <p:spPr bwMode="auto">
          <a:xfrm>
            <a:off x="9735314" y="1403571"/>
            <a:ext cx="267449" cy="239268"/>
          </a:xfrm>
          <a:prstGeom prst="hexagon">
            <a:avLst/>
          </a:prstGeom>
          <a:solidFill>
            <a:srgbClr val="FF0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FFFFFF"/>
              </a:solidFill>
              <a:latin typeface="Segoe UI Light"/>
              <a:ea typeface="Segoe UI" pitchFamily="34" charset="0"/>
              <a:cs typeface="Segoe UI" pitchFamily="34" charset="0"/>
            </a:endParaRPr>
          </a:p>
        </p:txBody>
      </p:sp>
      <p:sp>
        <p:nvSpPr>
          <p:cNvPr id="80" name="Hexagon 79"/>
          <p:cNvSpPr/>
          <p:nvPr/>
        </p:nvSpPr>
        <p:spPr bwMode="auto">
          <a:xfrm>
            <a:off x="9759863" y="1357572"/>
            <a:ext cx="267449" cy="239268"/>
          </a:xfrm>
          <a:prstGeom prst="hexagon">
            <a:avLst/>
          </a:prstGeom>
          <a:solidFill>
            <a:srgbClr val="FF0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FFFFFF"/>
              </a:solidFill>
              <a:latin typeface="Segoe UI Light"/>
              <a:ea typeface="Segoe UI" pitchFamily="34" charset="0"/>
              <a:cs typeface="Segoe UI" pitchFamily="34" charset="0"/>
            </a:endParaRPr>
          </a:p>
        </p:txBody>
      </p:sp>
      <p:sp>
        <p:nvSpPr>
          <p:cNvPr id="81" name="Hexagon 80"/>
          <p:cNvSpPr/>
          <p:nvPr/>
        </p:nvSpPr>
        <p:spPr bwMode="auto">
          <a:xfrm>
            <a:off x="9755479" y="1926699"/>
            <a:ext cx="267449" cy="239268"/>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FFFFFF"/>
              </a:solidFill>
              <a:latin typeface="Segoe UI Light"/>
              <a:ea typeface="Segoe UI" pitchFamily="34" charset="0"/>
              <a:cs typeface="Segoe UI" pitchFamily="34" charset="0"/>
            </a:endParaRPr>
          </a:p>
        </p:txBody>
      </p:sp>
      <p:sp>
        <p:nvSpPr>
          <p:cNvPr id="82" name="Hexagon 81"/>
          <p:cNvSpPr/>
          <p:nvPr/>
        </p:nvSpPr>
        <p:spPr bwMode="auto">
          <a:xfrm>
            <a:off x="9725493" y="1899283"/>
            <a:ext cx="267449" cy="239268"/>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FFFFFF"/>
              </a:solidFill>
              <a:latin typeface="Segoe UI Light"/>
              <a:ea typeface="Segoe UI" pitchFamily="34" charset="0"/>
              <a:cs typeface="Segoe UI" pitchFamily="34" charset="0"/>
            </a:endParaRPr>
          </a:p>
        </p:txBody>
      </p:sp>
      <p:sp>
        <p:nvSpPr>
          <p:cNvPr id="83" name="Hexagon 82"/>
          <p:cNvSpPr/>
          <p:nvPr/>
        </p:nvSpPr>
        <p:spPr bwMode="auto">
          <a:xfrm>
            <a:off x="9742378" y="1944698"/>
            <a:ext cx="267449" cy="239268"/>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FFFFFF"/>
              </a:solidFill>
              <a:latin typeface="Segoe UI Light"/>
              <a:ea typeface="Segoe UI" pitchFamily="34" charset="0"/>
              <a:cs typeface="Segoe UI" pitchFamily="34" charset="0"/>
            </a:endParaRPr>
          </a:p>
        </p:txBody>
      </p:sp>
      <p:sp>
        <p:nvSpPr>
          <p:cNvPr id="84" name="Hexagon 83"/>
          <p:cNvSpPr/>
          <p:nvPr/>
        </p:nvSpPr>
        <p:spPr bwMode="auto">
          <a:xfrm>
            <a:off x="10147181" y="1694139"/>
            <a:ext cx="267449" cy="239268"/>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FFFFFF"/>
              </a:solidFill>
              <a:latin typeface="Segoe UI Light"/>
              <a:ea typeface="Segoe UI" pitchFamily="34" charset="0"/>
              <a:cs typeface="Segoe UI" pitchFamily="34" charset="0"/>
            </a:endParaRPr>
          </a:p>
        </p:txBody>
      </p:sp>
      <p:sp>
        <p:nvSpPr>
          <p:cNvPr id="85" name="Hexagon 84"/>
          <p:cNvSpPr/>
          <p:nvPr/>
        </p:nvSpPr>
        <p:spPr bwMode="auto">
          <a:xfrm>
            <a:off x="10187685" y="1646054"/>
            <a:ext cx="267449" cy="239268"/>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FFFFFF"/>
              </a:solidFill>
              <a:latin typeface="Segoe UI Light"/>
              <a:ea typeface="Segoe UI" pitchFamily="34" charset="0"/>
              <a:cs typeface="Segoe UI" pitchFamily="34" charset="0"/>
            </a:endParaRPr>
          </a:p>
        </p:txBody>
      </p:sp>
      <p:sp>
        <p:nvSpPr>
          <p:cNvPr id="86" name="Hexagon 85"/>
          <p:cNvSpPr/>
          <p:nvPr/>
        </p:nvSpPr>
        <p:spPr bwMode="auto">
          <a:xfrm>
            <a:off x="10145345" y="1660362"/>
            <a:ext cx="267449" cy="239268"/>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FFFFFF"/>
              </a:solidFill>
              <a:latin typeface="Segoe UI Light"/>
              <a:ea typeface="Segoe UI" pitchFamily="34" charset="0"/>
              <a:cs typeface="Segoe UI" pitchFamily="34" charset="0"/>
            </a:endParaRPr>
          </a:p>
        </p:txBody>
      </p:sp>
      <p:sp>
        <p:nvSpPr>
          <p:cNvPr id="87" name="Hexagon 86"/>
          <p:cNvSpPr/>
          <p:nvPr/>
        </p:nvSpPr>
        <p:spPr bwMode="auto">
          <a:xfrm>
            <a:off x="10866581" y="1337397"/>
            <a:ext cx="359360" cy="303737"/>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solidFill>
                <a:srgbClr val="FFFFFF"/>
              </a:solidFill>
              <a:latin typeface="Segoe UI Light"/>
              <a:ea typeface="Segoe UI" pitchFamily="34" charset="0"/>
              <a:cs typeface="Segoe UI" pitchFamily="34" charset="0"/>
            </a:endParaRPr>
          </a:p>
        </p:txBody>
      </p:sp>
      <p:sp>
        <p:nvSpPr>
          <p:cNvPr id="88" name="Hexagon 87"/>
          <p:cNvSpPr/>
          <p:nvPr/>
        </p:nvSpPr>
        <p:spPr bwMode="auto">
          <a:xfrm>
            <a:off x="10866581" y="1890490"/>
            <a:ext cx="359360" cy="303737"/>
          </a:xfrm>
          <a:prstGeom prst="hexagon">
            <a:avLst/>
          </a:prstGeom>
          <a:solidFill>
            <a:srgbClr val="FF8C00">
              <a:lumMod val="75000"/>
            </a:srgbClr>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solidFill>
                <a:srgbClr val="FFFFFF"/>
              </a:solidFill>
              <a:latin typeface="Segoe UI Light"/>
              <a:ea typeface="Segoe UI" pitchFamily="34" charset="0"/>
              <a:cs typeface="Segoe UI" pitchFamily="34" charset="0"/>
            </a:endParaRPr>
          </a:p>
        </p:txBody>
      </p:sp>
      <p:sp>
        <p:nvSpPr>
          <p:cNvPr id="89" name="Hexagon 88"/>
          <p:cNvSpPr/>
          <p:nvPr/>
        </p:nvSpPr>
        <p:spPr bwMode="auto">
          <a:xfrm>
            <a:off x="11275736" y="1620582"/>
            <a:ext cx="359360" cy="303737"/>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solidFill>
                <a:srgbClr val="FFFFFF"/>
              </a:solidFill>
              <a:latin typeface="Segoe UI Light"/>
              <a:ea typeface="Segoe UI" pitchFamily="34" charset="0"/>
              <a:cs typeface="Segoe UI" pitchFamily="34" charset="0"/>
            </a:endParaRPr>
          </a:p>
        </p:txBody>
      </p:sp>
      <p:sp>
        <p:nvSpPr>
          <p:cNvPr id="91" name="Rounded Rectangle 90"/>
          <p:cNvSpPr/>
          <p:nvPr/>
        </p:nvSpPr>
        <p:spPr bwMode="auto">
          <a:xfrm>
            <a:off x="10704375" y="1269060"/>
            <a:ext cx="1003297" cy="999257"/>
          </a:xfrm>
          <a:prstGeom prst="roundRect">
            <a:avLst/>
          </a:prstGeom>
          <a:noFill/>
          <a:ln w="10795" cap="flat" cmpd="sng" algn="ctr">
            <a:solidFill>
              <a:srgbClr val="404040"/>
            </a:solidFill>
            <a:prstDash val="lgDash"/>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FFFFFF"/>
              </a:solidFill>
              <a:latin typeface="Segoe UI Light"/>
              <a:ea typeface="Segoe UI" pitchFamily="34" charset="0"/>
              <a:cs typeface="Segoe UI" pitchFamily="34" charset="0"/>
            </a:endParaRPr>
          </a:p>
        </p:txBody>
      </p:sp>
      <p:sp>
        <p:nvSpPr>
          <p:cNvPr id="66" name="Rectangle 65"/>
          <p:cNvSpPr/>
          <p:nvPr/>
        </p:nvSpPr>
        <p:spPr>
          <a:xfrm>
            <a:off x="486713" y="957282"/>
            <a:ext cx="3388396" cy="1298112"/>
          </a:xfrm>
          <a:prstGeom prst="rect">
            <a:avLst/>
          </a:prstGeom>
        </p:spPr>
        <p:txBody>
          <a:bodyPr wrap="square">
            <a:spAutoFit/>
          </a:bodyPr>
          <a:lstStyle/>
          <a:p>
            <a:pPr marL="280121" indent="-280121" defTabSz="878727">
              <a:buFont typeface="Arial" panose="020B0604020202020204" pitchFamily="34" charset="0"/>
              <a:buChar char="•"/>
            </a:pPr>
            <a:r>
              <a:rPr lang="en-US" sz="1567" dirty="0">
                <a:solidFill>
                  <a:srgbClr val="FFFFFF"/>
                </a:solidFill>
                <a:latin typeface="Segoe UI Light"/>
              </a:rPr>
              <a:t>A monolith app contains domain specific functionality and is normally divided by functional layers such as web, business and data</a:t>
            </a:r>
          </a:p>
        </p:txBody>
      </p:sp>
      <p:pic>
        <p:nvPicPr>
          <p:cNvPr id="68" name="Picture 67"/>
          <p:cNvPicPr>
            <a:picLocks noChangeAspect="1"/>
          </p:cNvPicPr>
          <p:nvPr/>
        </p:nvPicPr>
        <p:blipFill>
          <a:blip r:embed="rId8"/>
          <a:stretch>
            <a:fillRect/>
          </a:stretch>
        </p:blipFill>
        <p:spPr>
          <a:xfrm>
            <a:off x="4003676" y="1341321"/>
            <a:ext cx="594038" cy="590544"/>
          </a:xfrm>
          <a:prstGeom prst="rect">
            <a:avLst/>
          </a:prstGeom>
        </p:spPr>
      </p:pic>
      <p:pic>
        <p:nvPicPr>
          <p:cNvPr id="69" name="Picture 68"/>
          <p:cNvPicPr>
            <a:picLocks noChangeAspect="1"/>
          </p:cNvPicPr>
          <p:nvPr/>
        </p:nvPicPr>
        <p:blipFill>
          <a:blip r:embed="rId8"/>
          <a:stretch>
            <a:fillRect/>
          </a:stretch>
        </p:blipFill>
        <p:spPr>
          <a:xfrm>
            <a:off x="4295796" y="1396036"/>
            <a:ext cx="594038" cy="590544"/>
          </a:xfrm>
          <a:prstGeom prst="rect">
            <a:avLst/>
          </a:prstGeom>
        </p:spPr>
      </p:pic>
      <p:pic>
        <p:nvPicPr>
          <p:cNvPr id="70" name="Picture 69"/>
          <p:cNvPicPr>
            <a:picLocks noChangeAspect="1"/>
          </p:cNvPicPr>
          <p:nvPr/>
        </p:nvPicPr>
        <p:blipFill>
          <a:blip r:embed="rId8"/>
          <a:stretch>
            <a:fillRect/>
          </a:stretch>
        </p:blipFill>
        <p:spPr>
          <a:xfrm>
            <a:off x="4226628" y="1626195"/>
            <a:ext cx="594038" cy="590544"/>
          </a:xfrm>
          <a:prstGeom prst="rect">
            <a:avLst/>
          </a:prstGeom>
        </p:spPr>
      </p:pic>
      <p:grpSp>
        <p:nvGrpSpPr>
          <p:cNvPr id="122" name="Group 121"/>
          <p:cNvGrpSpPr/>
          <p:nvPr/>
        </p:nvGrpSpPr>
        <p:grpSpPr>
          <a:xfrm>
            <a:off x="9493747" y="927604"/>
            <a:ext cx="1003297" cy="1340712"/>
            <a:chOff x="9684608" y="945346"/>
            <a:chExt cx="1023560" cy="1367790"/>
          </a:xfrm>
        </p:grpSpPr>
        <p:sp>
          <p:nvSpPr>
            <p:cNvPr id="59" name="Hexagon 58"/>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FFFFFF"/>
                </a:solidFill>
                <a:latin typeface="Segoe UI Light"/>
                <a:ea typeface="Segoe UI" pitchFamily="34" charset="0"/>
                <a:cs typeface="Segoe UI" pitchFamily="34" charset="0"/>
              </a:endParaRPr>
            </a:p>
          </p:txBody>
        </p:sp>
        <p:sp>
          <p:nvSpPr>
            <p:cNvPr id="90" name="Rounded Rectangle 8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FFFFFF"/>
                </a:solidFill>
                <a:latin typeface="Segoe UI Light"/>
                <a:ea typeface="Segoe UI" pitchFamily="34" charset="0"/>
                <a:cs typeface="Segoe UI" pitchFamily="34" charset="0"/>
              </a:endParaRPr>
            </a:p>
          </p:txBody>
        </p:sp>
        <p:sp>
          <p:nvSpPr>
            <p:cNvPr id="93" name="Rectangle 92"/>
            <p:cNvSpPr/>
            <p:nvPr/>
          </p:nvSpPr>
          <p:spPr>
            <a:xfrm>
              <a:off x="9845620" y="945346"/>
              <a:ext cx="749224" cy="376738"/>
            </a:xfrm>
            <a:prstGeom prst="rect">
              <a:avLst/>
            </a:prstGeom>
          </p:spPr>
          <p:txBody>
            <a:bodyPr wrap="none">
              <a:spAutoFit/>
            </a:bodyPr>
            <a:lstStyle/>
            <a:p>
              <a:pPr defTabSz="896214"/>
              <a:r>
                <a:rPr lang="en-US" sz="1765" dirty="0">
                  <a:solidFill>
                    <a:srgbClr val="FFFFFF"/>
                  </a:solidFill>
                  <a:latin typeface="Segoe UI Light"/>
                </a:rPr>
                <a:t>App 1</a:t>
              </a:r>
            </a:p>
          </p:txBody>
        </p:sp>
      </p:grpSp>
      <p:sp>
        <p:nvSpPr>
          <p:cNvPr id="94" name="Rectangle 93"/>
          <p:cNvSpPr/>
          <p:nvPr/>
        </p:nvSpPr>
        <p:spPr>
          <a:xfrm>
            <a:off x="10847618" y="914669"/>
            <a:ext cx="771256" cy="369279"/>
          </a:xfrm>
          <a:prstGeom prst="rect">
            <a:avLst/>
          </a:prstGeom>
        </p:spPr>
        <p:txBody>
          <a:bodyPr wrap="none">
            <a:spAutoFit/>
          </a:bodyPr>
          <a:lstStyle/>
          <a:p>
            <a:pPr defTabSz="896214"/>
            <a:r>
              <a:rPr lang="en-US" sz="1765" dirty="0">
                <a:solidFill>
                  <a:srgbClr val="FFFFFF"/>
                </a:solidFill>
                <a:latin typeface="Segoe UI Light"/>
              </a:rPr>
              <a:t>App 2</a:t>
            </a:r>
          </a:p>
        </p:txBody>
      </p:sp>
      <p:sp>
        <p:nvSpPr>
          <p:cNvPr id="95" name="Hexagon 94"/>
          <p:cNvSpPr/>
          <p:nvPr/>
        </p:nvSpPr>
        <p:spPr bwMode="auto">
          <a:xfrm>
            <a:off x="10906140" y="1390743"/>
            <a:ext cx="267449" cy="239268"/>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solidFill>
                <a:srgbClr val="FFFFFF"/>
              </a:solidFill>
              <a:latin typeface="Segoe UI Light"/>
              <a:ea typeface="Segoe UI" pitchFamily="34" charset="0"/>
              <a:cs typeface="Segoe UI" pitchFamily="34" charset="0"/>
            </a:endParaRPr>
          </a:p>
        </p:txBody>
      </p:sp>
      <p:sp>
        <p:nvSpPr>
          <p:cNvPr id="96" name="Hexagon 95"/>
          <p:cNvSpPr/>
          <p:nvPr/>
        </p:nvSpPr>
        <p:spPr bwMode="auto">
          <a:xfrm>
            <a:off x="10906140" y="1381733"/>
            <a:ext cx="267449" cy="239268"/>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solidFill>
                <a:srgbClr val="FFFFFF"/>
              </a:solidFill>
              <a:latin typeface="Segoe UI Light"/>
              <a:ea typeface="Segoe UI" pitchFamily="34" charset="0"/>
              <a:cs typeface="Segoe UI" pitchFamily="34" charset="0"/>
            </a:endParaRPr>
          </a:p>
        </p:txBody>
      </p:sp>
      <p:sp>
        <p:nvSpPr>
          <p:cNvPr id="97" name="Hexagon 96"/>
          <p:cNvSpPr/>
          <p:nvPr/>
        </p:nvSpPr>
        <p:spPr bwMode="auto">
          <a:xfrm>
            <a:off x="10920833" y="1339423"/>
            <a:ext cx="267449" cy="239268"/>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solidFill>
                <a:srgbClr val="FFFFFF"/>
              </a:solidFill>
              <a:latin typeface="Segoe UI Light"/>
              <a:ea typeface="Segoe UI" pitchFamily="34" charset="0"/>
              <a:cs typeface="Segoe UI" pitchFamily="34" charset="0"/>
            </a:endParaRPr>
          </a:p>
        </p:txBody>
      </p:sp>
      <p:sp>
        <p:nvSpPr>
          <p:cNvPr id="98" name="Hexagon 97"/>
          <p:cNvSpPr/>
          <p:nvPr/>
        </p:nvSpPr>
        <p:spPr bwMode="auto">
          <a:xfrm>
            <a:off x="10867641" y="1911993"/>
            <a:ext cx="267449" cy="239268"/>
          </a:xfrm>
          <a:prstGeom prst="hexagon">
            <a:avLst/>
          </a:prstGeom>
          <a:solidFill>
            <a:srgbClr val="FF8C00">
              <a:lumMod val="75000"/>
            </a:srgbClr>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solidFill>
                <a:srgbClr val="FFFFFF"/>
              </a:solidFill>
              <a:latin typeface="Segoe UI Light"/>
              <a:ea typeface="Segoe UI" pitchFamily="34" charset="0"/>
              <a:cs typeface="Segoe UI" pitchFamily="34" charset="0"/>
            </a:endParaRPr>
          </a:p>
        </p:txBody>
      </p:sp>
      <p:sp>
        <p:nvSpPr>
          <p:cNvPr id="99" name="Hexagon 98"/>
          <p:cNvSpPr/>
          <p:nvPr/>
        </p:nvSpPr>
        <p:spPr bwMode="auto">
          <a:xfrm>
            <a:off x="11349886" y="1639498"/>
            <a:ext cx="267449" cy="239268"/>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solidFill>
                <a:srgbClr val="FFFFFF"/>
              </a:solidFill>
              <a:latin typeface="Segoe UI Light"/>
              <a:ea typeface="Segoe UI" pitchFamily="34" charset="0"/>
              <a:cs typeface="Segoe UI" pitchFamily="34" charset="0"/>
            </a:endParaRPr>
          </a:p>
        </p:txBody>
      </p:sp>
      <p:sp>
        <p:nvSpPr>
          <p:cNvPr id="100" name="Hexagon 99"/>
          <p:cNvSpPr/>
          <p:nvPr/>
        </p:nvSpPr>
        <p:spPr bwMode="auto">
          <a:xfrm>
            <a:off x="11312988" y="1636592"/>
            <a:ext cx="267449" cy="239268"/>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solidFill>
                <a:srgbClr val="FFFFFF"/>
              </a:solidFill>
              <a:latin typeface="Segoe UI Light"/>
              <a:ea typeface="Segoe UI" pitchFamily="34" charset="0"/>
              <a:cs typeface="Segoe UI" pitchFamily="34" charset="0"/>
            </a:endParaRPr>
          </a:p>
        </p:txBody>
      </p:sp>
      <p:sp>
        <p:nvSpPr>
          <p:cNvPr id="101" name="Hexagon 100"/>
          <p:cNvSpPr/>
          <p:nvPr/>
        </p:nvSpPr>
        <p:spPr bwMode="auto">
          <a:xfrm>
            <a:off x="10931463" y="1924448"/>
            <a:ext cx="267449" cy="239268"/>
          </a:xfrm>
          <a:prstGeom prst="hexagon">
            <a:avLst/>
          </a:prstGeom>
          <a:solidFill>
            <a:srgbClr val="FF8C00">
              <a:lumMod val="75000"/>
            </a:srgbClr>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solidFill>
                <a:srgbClr val="FFFFFF"/>
              </a:solidFill>
              <a:latin typeface="Segoe UI Light"/>
              <a:ea typeface="Segoe UI" pitchFamily="34" charset="0"/>
              <a:cs typeface="Segoe UI" pitchFamily="34" charset="0"/>
            </a:endParaRPr>
          </a:p>
        </p:txBody>
      </p:sp>
      <p:cxnSp>
        <p:nvCxnSpPr>
          <p:cNvPr id="102" name="Straight Connector 101"/>
          <p:cNvCxnSpPr/>
          <p:nvPr/>
        </p:nvCxnSpPr>
        <p:spPr>
          <a:xfrm flipH="1">
            <a:off x="5868381" y="291959"/>
            <a:ext cx="3546" cy="5978070"/>
          </a:xfrm>
          <a:prstGeom prst="line">
            <a:avLst/>
          </a:prstGeom>
          <a:noFill/>
          <a:ln w="15875" cap="flat" cmpd="sng" algn="ctr">
            <a:solidFill>
              <a:sysClr val="windowText" lastClr="000000"/>
            </a:solidFill>
            <a:prstDash val="solid"/>
            <a:miter lim="800000"/>
          </a:ln>
          <a:effectLst/>
        </p:spPr>
      </p:cxnSp>
      <p:grpSp>
        <p:nvGrpSpPr>
          <p:cNvPr id="120" name="Group 119"/>
          <p:cNvGrpSpPr/>
          <p:nvPr/>
        </p:nvGrpSpPr>
        <p:grpSpPr>
          <a:xfrm>
            <a:off x="3926429" y="947756"/>
            <a:ext cx="1003297" cy="1314756"/>
            <a:chOff x="4004846" y="965905"/>
            <a:chExt cx="1023560" cy="1341310"/>
          </a:xfrm>
        </p:grpSpPr>
        <p:sp>
          <p:nvSpPr>
            <p:cNvPr id="62" name="Rounded Rectangle 61"/>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FFFFFF"/>
                </a:solidFill>
                <a:latin typeface="Segoe UI Light"/>
                <a:ea typeface="Segoe UI" pitchFamily="34" charset="0"/>
                <a:cs typeface="Segoe UI" pitchFamily="34" charset="0"/>
              </a:endParaRPr>
            </a:p>
          </p:txBody>
        </p:sp>
        <p:sp>
          <p:nvSpPr>
            <p:cNvPr id="63" name="Rectangle 62"/>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a:solidFill>
                  <a:srgbClr val="FFFFFF"/>
                </a:solidFill>
                <a:latin typeface="Segoe UI Light"/>
                <a:ea typeface="Segoe UI" pitchFamily="34" charset="0"/>
                <a:cs typeface="Segoe UI" pitchFamily="34" charset="0"/>
              </a:endParaRPr>
            </a:p>
          </p:txBody>
        </p:sp>
        <p:sp>
          <p:nvSpPr>
            <p:cNvPr id="64" name="Rectangle 63"/>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a:solidFill>
                  <a:srgbClr val="FFFFFF"/>
                </a:solidFill>
                <a:latin typeface="Segoe UI Light"/>
                <a:ea typeface="Segoe UI" pitchFamily="34" charset="0"/>
                <a:cs typeface="Segoe UI" pitchFamily="34" charset="0"/>
              </a:endParaRPr>
            </a:p>
          </p:txBody>
        </p:sp>
        <p:sp>
          <p:nvSpPr>
            <p:cNvPr id="65" name="Rectangle 64"/>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a:solidFill>
                  <a:srgbClr val="FFFFFF"/>
                </a:solidFill>
                <a:latin typeface="Segoe UI Light"/>
                <a:ea typeface="Segoe UI" pitchFamily="34" charset="0"/>
                <a:cs typeface="Segoe UI" pitchFamily="34" charset="0"/>
              </a:endParaRPr>
            </a:p>
          </p:txBody>
        </p:sp>
        <p:sp>
          <p:nvSpPr>
            <p:cNvPr id="92" name="Rectangle 91"/>
            <p:cNvSpPr/>
            <p:nvPr/>
          </p:nvSpPr>
          <p:spPr>
            <a:xfrm>
              <a:off x="4160986" y="965905"/>
              <a:ext cx="749224" cy="376738"/>
            </a:xfrm>
            <a:prstGeom prst="rect">
              <a:avLst/>
            </a:prstGeom>
          </p:spPr>
          <p:txBody>
            <a:bodyPr wrap="none">
              <a:spAutoFit/>
            </a:bodyPr>
            <a:lstStyle/>
            <a:p>
              <a:pPr defTabSz="896214"/>
              <a:r>
                <a:rPr lang="en-US" sz="1765" dirty="0">
                  <a:solidFill>
                    <a:srgbClr val="FFFFFF"/>
                  </a:solidFill>
                  <a:latin typeface="Segoe UI Light"/>
                </a:rPr>
                <a:t>App 1</a:t>
              </a:r>
            </a:p>
          </p:txBody>
        </p:sp>
      </p:grpSp>
      <p:sp>
        <p:nvSpPr>
          <p:cNvPr id="123" name="Hexagon 122"/>
          <p:cNvSpPr/>
          <p:nvPr/>
        </p:nvSpPr>
        <p:spPr bwMode="auto">
          <a:xfrm>
            <a:off x="9724922" y="1935904"/>
            <a:ext cx="267449" cy="239268"/>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FFFFFF"/>
              </a:solidFill>
              <a:latin typeface="Segoe UI Light"/>
              <a:ea typeface="Segoe UI" pitchFamily="34" charset="0"/>
              <a:cs typeface="Segoe UI" pitchFamily="34" charset="0"/>
            </a:endParaRPr>
          </a:p>
        </p:txBody>
      </p:sp>
      <p:sp>
        <p:nvSpPr>
          <p:cNvPr id="125" name="Hexagon 124"/>
          <p:cNvSpPr/>
          <p:nvPr/>
        </p:nvSpPr>
        <p:spPr bwMode="auto">
          <a:xfrm>
            <a:off x="9708609" y="1924317"/>
            <a:ext cx="267449" cy="239268"/>
          </a:xfrm>
          <a:prstGeom prst="hexagon">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FFFFFF"/>
              </a:solidFill>
              <a:latin typeface="Segoe UI Light"/>
              <a:ea typeface="Segoe UI" pitchFamily="34" charset="0"/>
              <a:cs typeface="Segoe UI" pitchFamily="34" charset="0"/>
            </a:endParaRPr>
          </a:p>
        </p:txBody>
      </p:sp>
      <p:sp>
        <p:nvSpPr>
          <p:cNvPr id="126" name="Hexagon 125"/>
          <p:cNvSpPr/>
          <p:nvPr/>
        </p:nvSpPr>
        <p:spPr bwMode="auto">
          <a:xfrm>
            <a:off x="10900545" y="1374377"/>
            <a:ext cx="267449" cy="239268"/>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solidFill>
                <a:srgbClr val="FFFFFF"/>
              </a:solidFill>
              <a:latin typeface="Segoe UI Light"/>
              <a:ea typeface="Segoe UI" pitchFamily="34" charset="0"/>
              <a:cs typeface="Segoe UI" pitchFamily="34" charset="0"/>
            </a:endParaRPr>
          </a:p>
        </p:txBody>
      </p:sp>
      <p:sp>
        <p:nvSpPr>
          <p:cNvPr id="127" name="Hexagon 126"/>
          <p:cNvSpPr/>
          <p:nvPr/>
        </p:nvSpPr>
        <p:spPr bwMode="auto">
          <a:xfrm>
            <a:off x="10906186" y="1386959"/>
            <a:ext cx="267449" cy="239268"/>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solidFill>
                <a:srgbClr val="FFFFFF"/>
              </a:solidFill>
              <a:latin typeface="Segoe UI Light"/>
              <a:ea typeface="Segoe UI" pitchFamily="34" charset="0"/>
              <a:cs typeface="Segoe UI" pitchFamily="34" charset="0"/>
            </a:endParaRPr>
          </a:p>
        </p:txBody>
      </p:sp>
      <p:sp>
        <p:nvSpPr>
          <p:cNvPr id="128" name="Hexagon 127"/>
          <p:cNvSpPr/>
          <p:nvPr/>
        </p:nvSpPr>
        <p:spPr bwMode="auto">
          <a:xfrm>
            <a:off x="10860941" y="1341470"/>
            <a:ext cx="267449" cy="239268"/>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solidFill>
                <a:srgbClr val="FFFFFF"/>
              </a:solidFill>
              <a:latin typeface="Segoe UI Light"/>
              <a:ea typeface="Segoe UI" pitchFamily="34" charset="0"/>
              <a:cs typeface="Segoe UI" pitchFamily="34" charset="0"/>
            </a:endParaRPr>
          </a:p>
        </p:txBody>
      </p:sp>
      <p:sp>
        <p:nvSpPr>
          <p:cNvPr id="138" name="Hexagon 137"/>
          <p:cNvSpPr/>
          <p:nvPr/>
        </p:nvSpPr>
        <p:spPr bwMode="auto">
          <a:xfrm>
            <a:off x="10142652" y="1680197"/>
            <a:ext cx="267449" cy="239268"/>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FFFFFF"/>
              </a:solidFill>
              <a:latin typeface="Segoe UI Light"/>
              <a:ea typeface="Segoe UI" pitchFamily="34" charset="0"/>
              <a:cs typeface="Segoe UI" pitchFamily="34" charset="0"/>
            </a:endParaRPr>
          </a:p>
        </p:txBody>
      </p:sp>
      <p:sp>
        <p:nvSpPr>
          <p:cNvPr id="140" name="Hexagon 139"/>
          <p:cNvSpPr/>
          <p:nvPr/>
        </p:nvSpPr>
        <p:spPr bwMode="auto">
          <a:xfrm>
            <a:off x="10163767" y="1675913"/>
            <a:ext cx="267449" cy="239268"/>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14809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68"/>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69"/>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70"/>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fade">
                                      <p:cBhvr>
                                        <p:cTn id="27" dur="500"/>
                                        <p:tgtEl>
                                          <p:spTgt spid="124"/>
                                        </p:tgtEl>
                                      </p:cBhvr>
                                    </p:animEffect>
                                  </p:childTnLst>
                                </p:cTn>
                              </p:par>
                            </p:childTnLst>
                          </p:cTn>
                        </p:par>
                        <p:par>
                          <p:cTn id="28" fill="hold">
                            <p:stCondLst>
                              <p:cond delay="500"/>
                            </p:stCondLst>
                            <p:childTnLst>
                              <p:par>
                                <p:cTn id="29" presetID="42" presetClass="path" presetSubtype="0" accel="50000" decel="50000" fill="hold" grpId="0" nodeType="afterEffect">
                                  <p:stCondLst>
                                    <p:cond delay="0"/>
                                  </p:stCondLst>
                                  <p:childTnLst>
                                    <p:animMotion origin="layout" path="M 2.4432E-6 -2.55561E-6 L -0.08936 0.28121 " pathEditMode="relative" rAng="0" ptsTypes="AA">
                                      <p:cBhvr>
                                        <p:cTn id="30" dur="2000" fill="hold"/>
                                        <p:tgtEl>
                                          <p:spTgt spid="76"/>
                                        </p:tgtEl>
                                        <p:attrNameLst>
                                          <p:attrName>ppt_x</p:attrName>
                                          <p:attrName>ppt_y</p:attrName>
                                        </p:attrNameLst>
                                      </p:cBhvr>
                                      <p:rCtr x="-4468" y="14049"/>
                                    </p:animMotion>
                                  </p:childTnLst>
                                </p:cTn>
                              </p:par>
                              <p:par>
                                <p:cTn id="31" presetID="42" presetClass="path" presetSubtype="0" accel="50000" decel="50000" fill="hold" grpId="0" nodeType="withEffect">
                                  <p:stCondLst>
                                    <p:cond delay="0"/>
                                  </p:stCondLst>
                                  <p:childTnLst>
                                    <p:animMotion origin="layout" path="M 1.87644E-6 -4.08534E-8 L -0.21764 0.39719 " pathEditMode="relative" rAng="0" ptsTypes="AA">
                                      <p:cBhvr>
                                        <p:cTn id="32" dur="2000" fill="hold"/>
                                        <p:tgtEl>
                                          <p:spTgt spid="79"/>
                                        </p:tgtEl>
                                        <p:attrNameLst>
                                          <p:attrName>ppt_x</p:attrName>
                                          <p:attrName>ppt_y</p:attrName>
                                        </p:attrNameLst>
                                      </p:cBhvr>
                                      <p:rCtr x="-10888" y="19859"/>
                                    </p:animMotion>
                                  </p:childTnLst>
                                </p:cTn>
                              </p:par>
                              <p:par>
                                <p:cTn id="33" presetID="42" presetClass="path" presetSubtype="0" accel="50000" decel="50000" fill="hold" grpId="0" nodeType="withEffect">
                                  <p:stCondLst>
                                    <p:cond delay="0"/>
                                  </p:stCondLst>
                                  <p:childTnLst>
                                    <p:animMotion origin="layout" path="M 4.59535E-8 -4.335E-6 L -0.1482 0.27985 " pathEditMode="relative" rAng="0" ptsTypes="AA">
                                      <p:cBhvr>
                                        <p:cTn id="34" dur="2000" fill="hold"/>
                                        <p:tgtEl>
                                          <p:spTgt spid="95"/>
                                        </p:tgtEl>
                                        <p:attrNameLst>
                                          <p:attrName>ppt_x</p:attrName>
                                          <p:attrName>ppt_y</p:attrName>
                                        </p:attrNameLst>
                                      </p:cBhvr>
                                      <p:rCtr x="-7416" y="13981"/>
                                    </p:animMotion>
                                  </p:childTnLst>
                                </p:cTn>
                              </p:par>
                              <p:par>
                                <p:cTn id="35" presetID="42" presetClass="path" presetSubtype="0" accel="50000" decel="50000" fill="hold" grpId="0" nodeType="withEffect">
                                  <p:stCondLst>
                                    <p:cond delay="0"/>
                                  </p:stCondLst>
                                  <p:childTnLst>
                                    <p:animMotion origin="layout" path="M 4.59535E-8 -2.55561E-6 L -0.04927 0.42284 " pathEditMode="relative" rAng="0" ptsTypes="AA">
                                      <p:cBhvr>
                                        <p:cTn id="36" dur="2000" fill="hold"/>
                                        <p:tgtEl>
                                          <p:spTgt spid="96"/>
                                        </p:tgtEl>
                                        <p:attrNameLst>
                                          <p:attrName>ppt_x</p:attrName>
                                          <p:attrName>ppt_y</p:attrName>
                                        </p:attrNameLst>
                                      </p:cBhvr>
                                      <p:rCtr x="-2464" y="21130"/>
                                    </p:animMotion>
                                  </p:childTnLst>
                                </p:cTn>
                              </p:par>
                              <p:par>
                                <p:cTn id="37" presetID="42" presetClass="path" presetSubtype="0" accel="50000" decel="50000" fill="hold" grpId="0" nodeType="withEffect">
                                  <p:stCondLst>
                                    <p:cond delay="0"/>
                                  </p:stCondLst>
                                  <p:childTnLst>
                                    <p:animMotion origin="layout" path="M 2.6168E-6 -2.16523E-6 L -0.00664 0.35475 " pathEditMode="relative" rAng="0" ptsTypes="AA">
                                      <p:cBhvr>
                                        <p:cTn id="38" dur="2000" fill="hold"/>
                                        <p:tgtEl>
                                          <p:spTgt spid="84"/>
                                        </p:tgtEl>
                                        <p:attrNameLst>
                                          <p:attrName>ppt_x</p:attrName>
                                          <p:attrName>ppt_y</p:attrName>
                                        </p:attrNameLst>
                                      </p:cBhvr>
                                      <p:rCtr x="-332" y="17726"/>
                                    </p:animMotion>
                                  </p:childTnLst>
                                </p:cTn>
                              </p:par>
                              <p:par>
                                <p:cTn id="39" presetID="42" presetClass="path" presetSubtype="0" accel="50000" decel="50000" fill="hold" grpId="0" nodeType="withEffect">
                                  <p:stCondLst>
                                    <p:cond delay="0"/>
                                  </p:stCondLst>
                                  <p:childTnLst>
                                    <p:animMotion origin="layout" path="M 1.26372E-6 2.9823E-6 L -0.02796 0.32297 " pathEditMode="relative" rAng="0" ptsTypes="AA">
                                      <p:cBhvr>
                                        <p:cTn id="40" dur="2000" fill="hold"/>
                                        <p:tgtEl>
                                          <p:spTgt spid="98"/>
                                        </p:tgtEl>
                                        <p:attrNameLst>
                                          <p:attrName>ppt_x</p:attrName>
                                          <p:attrName>ppt_y</p:attrName>
                                        </p:attrNameLst>
                                      </p:cBhvr>
                                      <p:rCtr x="-1404" y="16137"/>
                                    </p:animMotion>
                                  </p:childTnLst>
                                </p:cTn>
                              </p:par>
                              <p:par>
                                <p:cTn id="41" presetID="42" presetClass="path" presetSubtype="0" accel="50000" decel="50000" fill="hold" grpId="0" nodeType="withEffect">
                                  <p:stCondLst>
                                    <p:cond delay="0"/>
                                  </p:stCondLst>
                                  <p:childTnLst>
                                    <p:animMotion origin="layout" path="M -3.91626E-6 -4.52565E-6 L -0.05667 0.51635 " pathEditMode="relative" rAng="0" ptsTypes="AA">
                                      <p:cBhvr>
                                        <p:cTn id="42" dur="2000" fill="hold"/>
                                        <p:tgtEl>
                                          <p:spTgt spid="100"/>
                                        </p:tgtEl>
                                        <p:attrNameLst>
                                          <p:attrName>ppt_x</p:attrName>
                                          <p:attrName>ppt_y</p:attrName>
                                        </p:attrNameLst>
                                      </p:cBhvr>
                                      <p:rCtr x="-2834" y="25806"/>
                                    </p:animMotion>
                                  </p:childTnLst>
                                </p:cTn>
                              </p:par>
                              <p:par>
                                <p:cTn id="43" presetID="42" presetClass="path" presetSubtype="0" accel="50000" decel="50000" fill="hold" grpId="0" nodeType="withEffect">
                                  <p:stCondLst>
                                    <p:cond delay="0"/>
                                  </p:stCondLst>
                                  <p:childTnLst>
                                    <p:animMotion origin="layout" path="M 3.55885E-6 -4.54834E-6 L -0.34057 0.4065 " pathEditMode="relative" rAng="0" ptsTypes="AA">
                                      <p:cBhvr>
                                        <p:cTn id="44" dur="2000" fill="hold"/>
                                        <p:tgtEl>
                                          <p:spTgt spid="97"/>
                                        </p:tgtEl>
                                        <p:attrNameLst>
                                          <p:attrName>ppt_x</p:attrName>
                                          <p:attrName>ppt_y</p:attrName>
                                        </p:attrNameLst>
                                      </p:cBhvr>
                                      <p:rCtr x="-17028" y="20313"/>
                                    </p:animMotion>
                                  </p:childTnLst>
                                </p:cTn>
                              </p:par>
                              <p:par>
                                <p:cTn id="45" presetID="42" presetClass="path" presetSubtype="0" accel="50000" decel="50000" fill="hold" grpId="0" nodeType="withEffect">
                                  <p:stCondLst>
                                    <p:cond delay="0"/>
                                  </p:stCondLst>
                                  <p:childTnLst>
                                    <p:animMotion origin="layout" path="M -4.58259E-6 -1.31185E-6 L -0.06944 0.23831 " pathEditMode="relative" rAng="0" ptsTypes="AA">
                                      <p:cBhvr>
                                        <p:cTn id="46" dur="2000" fill="hold"/>
                                        <p:tgtEl>
                                          <p:spTgt spid="82"/>
                                        </p:tgtEl>
                                        <p:attrNameLst>
                                          <p:attrName>ppt_x</p:attrName>
                                          <p:attrName>ppt_y</p:attrName>
                                        </p:attrNameLst>
                                      </p:cBhvr>
                                      <p:rCtr x="-3472" y="11916"/>
                                    </p:animMotion>
                                  </p:childTnLst>
                                </p:cTn>
                              </p:par>
                              <p:par>
                                <p:cTn id="47" presetID="42" presetClass="path" presetSubtype="0" accel="50000" decel="50000" fill="hold" grpId="0" nodeType="withEffect">
                                  <p:stCondLst>
                                    <p:cond delay="0"/>
                                  </p:stCondLst>
                                  <p:childTnLst>
                                    <p:animMotion origin="layout" path="M -5.48889E-7 -1.31185E-6 L -0.15484 0.58602 " pathEditMode="relative" rAng="0" ptsTypes="AA">
                                      <p:cBhvr>
                                        <p:cTn id="48" dur="2000" fill="hold"/>
                                        <p:tgtEl>
                                          <p:spTgt spid="77"/>
                                        </p:tgtEl>
                                        <p:attrNameLst>
                                          <p:attrName>ppt_x</p:attrName>
                                          <p:attrName>ppt_y</p:attrName>
                                        </p:attrNameLst>
                                      </p:cBhvr>
                                      <p:rCtr x="-7748" y="29301"/>
                                    </p:animMotion>
                                  </p:childTnLst>
                                </p:cTn>
                              </p:par>
                              <p:par>
                                <p:cTn id="49" presetID="42" presetClass="path" presetSubtype="0" accel="50000" decel="50000" fill="hold" grpId="0" nodeType="withEffect">
                                  <p:stCondLst>
                                    <p:cond delay="0"/>
                                  </p:stCondLst>
                                  <p:childTnLst>
                                    <p:animMotion origin="layout" path="M 2.65509E-7 1.02587E-6 L -0.10391 0.65501 " pathEditMode="relative" rAng="0" ptsTypes="AA">
                                      <p:cBhvr>
                                        <p:cTn id="50" dur="2000" fill="hold"/>
                                        <p:tgtEl>
                                          <p:spTgt spid="86"/>
                                        </p:tgtEl>
                                        <p:attrNameLst>
                                          <p:attrName>ppt_x</p:attrName>
                                          <p:attrName>ppt_y</p:attrName>
                                        </p:attrNameLst>
                                      </p:cBhvr>
                                      <p:rCtr x="-5195" y="32751"/>
                                    </p:animMotion>
                                  </p:childTnLst>
                                </p:cTn>
                              </p:par>
                              <p:par>
                                <p:cTn id="51" presetID="42" presetClass="path" presetSubtype="0" accel="50000" decel="50000" fill="hold" grpId="0" nodeType="withEffect">
                                  <p:stCondLst>
                                    <p:cond delay="0"/>
                                  </p:stCondLst>
                                  <p:childTnLst>
                                    <p:animMotion origin="layout" path="M 1.28159E-6 -3.24557E-6 L -0.08948 0.57944 " pathEditMode="relative" rAng="0" ptsTypes="AA">
                                      <p:cBhvr>
                                        <p:cTn id="52" dur="2000" fill="hold"/>
                                        <p:tgtEl>
                                          <p:spTgt spid="83"/>
                                        </p:tgtEl>
                                        <p:attrNameLst>
                                          <p:attrName>ppt_x</p:attrName>
                                          <p:attrName>ppt_y</p:attrName>
                                        </p:attrNameLst>
                                      </p:cBhvr>
                                      <p:rCtr x="-4480" y="28961"/>
                                    </p:animMotion>
                                  </p:childTnLst>
                                </p:cTn>
                              </p:par>
                              <p:par>
                                <p:cTn id="53" presetID="42" presetClass="path" presetSubtype="0" accel="50000" decel="50000" fill="hold" grpId="0" nodeType="withEffect">
                                  <p:stCondLst>
                                    <p:cond delay="0"/>
                                  </p:stCondLst>
                                  <p:childTnLst>
                                    <p:animMotion origin="layout" path="M -2.33342E-6 -2.72356E-6 L -0.27891 0.46346 " pathEditMode="relative" rAng="0" ptsTypes="AA">
                                      <p:cBhvr>
                                        <p:cTn id="54" dur="2000" fill="hold"/>
                                        <p:tgtEl>
                                          <p:spTgt spid="101"/>
                                        </p:tgtEl>
                                        <p:attrNameLst>
                                          <p:attrName>ppt_x</p:attrName>
                                          <p:attrName>ppt_y</p:attrName>
                                        </p:attrNameLst>
                                      </p:cBhvr>
                                      <p:rCtr x="-13952" y="23173"/>
                                    </p:animMotion>
                                  </p:childTnLst>
                                </p:cTn>
                              </p:par>
                              <p:par>
                                <p:cTn id="55" presetID="42" presetClass="path" presetSubtype="0" accel="50000" decel="50000" fill="hold" grpId="0" nodeType="withEffect">
                                  <p:stCondLst>
                                    <p:cond delay="0"/>
                                  </p:stCondLst>
                                  <p:childTnLst>
                                    <p:animMotion origin="layout" path="M 1.35308E-6 4.06264E-6 L -0.32589 0.38198 " pathEditMode="relative" rAng="0" ptsTypes="AA">
                                      <p:cBhvr>
                                        <p:cTn id="56" dur="2000" fill="hold"/>
                                        <p:tgtEl>
                                          <p:spTgt spid="78"/>
                                        </p:tgtEl>
                                        <p:attrNameLst>
                                          <p:attrName>ppt_x</p:attrName>
                                          <p:attrName>ppt_y</p:attrName>
                                        </p:attrNameLst>
                                      </p:cBhvr>
                                      <p:rCtr x="-16301" y="19088"/>
                                    </p:animMotion>
                                  </p:childTnLst>
                                </p:cTn>
                              </p:par>
                              <p:par>
                                <p:cTn id="57" presetID="42" presetClass="path" presetSubtype="0" accel="50000" decel="50000" fill="hold" grpId="0" nodeType="withEffect">
                                  <p:stCondLst>
                                    <p:cond delay="0"/>
                                  </p:stCondLst>
                                  <p:childTnLst>
                                    <p:animMotion origin="layout" path="M 1.6339E-7 1.54789E-6 L -0.33138 0.52678 " pathEditMode="relative" rAng="0" ptsTypes="AA">
                                      <p:cBhvr>
                                        <p:cTn id="58" dur="2000" fill="hold"/>
                                        <p:tgtEl>
                                          <p:spTgt spid="99"/>
                                        </p:tgtEl>
                                        <p:attrNameLst>
                                          <p:attrName>ppt_x</p:attrName>
                                          <p:attrName>ppt_y</p:attrName>
                                        </p:attrNameLst>
                                      </p:cBhvr>
                                      <p:rCtr x="-16569" y="26328"/>
                                    </p:animMotion>
                                  </p:childTnLst>
                                </p:cTn>
                              </p:par>
                              <p:par>
                                <p:cTn id="59" presetID="42" presetClass="path" presetSubtype="0" accel="50000" decel="50000" fill="hold" grpId="0" nodeType="withEffect">
                                  <p:stCondLst>
                                    <p:cond delay="0"/>
                                  </p:stCondLst>
                                  <p:childTnLst>
                                    <p:animMotion origin="layout" path="M -2.85423E-6 1.89287E-6 L -0.21955 0.54607 " pathEditMode="relative" rAng="0" ptsTypes="AA">
                                      <p:cBhvr>
                                        <p:cTn id="60" dur="2000" fill="hold"/>
                                        <p:tgtEl>
                                          <p:spTgt spid="80"/>
                                        </p:tgtEl>
                                        <p:attrNameLst>
                                          <p:attrName>ppt_x</p:attrName>
                                          <p:attrName>ppt_y</p:attrName>
                                        </p:attrNameLst>
                                      </p:cBhvr>
                                      <p:rCtr x="-10978" y="27304"/>
                                    </p:animMotion>
                                  </p:childTnLst>
                                </p:cTn>
                              </p:par>
                              <p:par>
                                <p:cTn id="61" presetID="42" presetClass="path" presetSubtype="0" accel="50000" decel="50000" fill="hold" grpId="0" nodeType="withEffect">
                                  <p:stCondLst>
                                    <p:cond delay="0"/>
                                  </p:stCondLst>
                                  <p:childTnLst>
                                    <p:animMotion origin="layout" path="M 3.75032E-6 3.69496E-6 L -0.21177 0.36178 " pathEditMode="relative" rAng="0" ptsTypes="AA">
                                      <p:cBhvr>
                                        <p:cTn id="62" dur="2000" fill="hold"/>
                                        <p:tgtEl>
                                          <p:spTgt spid="85"/>
                                        </p:tgtEl>
                                        <p:attrNameLst>
                                          <p:attrName>ppt_x</p:attrName>
                                          <p:attrName>ppt_y</p:attrName>
                                        </p:attrNameLst>
                                      </p:cBhvr>
                                      <p:rCtr x="-10595" y="18089"/>
                                    </p:animMotion>
                                  </p:childTnLst>
                                </p:cTn>
                              </p:par>
                              <p:par>
                                <p:cTn id="63" presetID="42" presetClass="path" presetSubtype="0" accel="50000" decel="50000" fill="hold" grpId="0" nodeType="withEffect">
                                  <p:stCondLst>
                                    <p:cond delay="0"/>
                                  </p:stCondLst>
                                  <p:childTnLst>
                                    <p:animMotion origin="layout" path="M -4.4677E-7 -2.72356E-6 L -0.23768 0.46346 " pathEditMode="relative" rAng="0" ptsTypes="AA">
                                      <p:cBhvr>
                                        <p:cTn id="64" dur="2000" fill="hold"/>
                                        <p:tgtEl>
                                          <p:spTgt spid="125"/>
                                        </p:tgtEl>
                                        <p:attrNameLst>
                                          <p:attrName>ppt_x</p:attrName>
                                          <p:attrName>ppt_y</p:attrName>
                                        </p:attrNameLst>
                                      </p:cBhvr>
                                      <p:rCtr x="-11884" y="23173"/>
                                    </p:animMotion>
                                  </p:childTnLst>
                                </p:cTn>
                              </p:par>
                              <p:par>
                                <p:cTn id="65" presetID="42" presetClass="path" presetSubtype="0" accel="50000" decel="50000" fill="hold" grpId="0" nodeType="withEffect">
                                  <p:stCondLst>
                                    <p:cond delay="0"/>
                                  </p:stCondLst>
                                  <p:childTnLst>
                                    <p:animMotion origin="layout" path="M -0.00957 2.26055E-6 L -0.20896 0.66273 " pathEditMode="relative" rAng="0" ptsTypes="AA">
                                      <p:cBhvr>
                                        <p:cTn id="66" dur="2000" fill="hold"/>
                                        <p:tgtEl>
                                          <p:spTgt spid="126"/>
                                        </p:tgtEl>
                                        <p:attrNameLst>
                                          <p:attrName>ppt_x</p:attrName>
                                          <p:attrName>ppt_y</p:attrName>
                                        </p:attrNameLst>
                                      </p:cBhvr>
                                      <p:rCtr x="-9969" y="33137"/>
                                    </p:animMotion>
                                  </p:childTnLst>
                                </p:cTn>
                              </p:par>
                              <p:par>
                                <p:cTn id="67" presetID="42" presetClass="path" presetSubtype="0" accel="50000" decel="50000" fill="hold" grpId="0" nodeType="withEffect">
                                  <p:stCondLst>
                                    <p:cond delay="0"/>
                                  </p:stCondLst>
                                  <p:childTnLst>
                                    <p:animMotion origin="layout" path="M 1.85857E-6 -1.51158E-6 L -0.06115 0.55947 " pathEditMode="relative" rAng="0" ptsTypes="AA">
                                      <p:cBhvr>
                                        <p:cTn id="68" dur="2000" fill="hold"/>
                                        <p:tgtEl>
                                          <p:spTgt spid="128"/>
                                        </p:tgtEl>
                                        <p:attrNameLst>
                                          <p:attrName>ppt_x</p:attrName>
                                          <p:attrName>ppt_y</p:attrName>
                                        </p:attrNameLst>
                                      </p:cBhvr>
                                      <p:rCtr x="-3064" y="27962"/>
                                    </p:animMotion>
                                  </p:childTnLst>
                                </p:cTn>
                              </p:par>
                              <p:par>
                                <p:cTn id="69" presetID="42" presetClass="path" presetSubtype="0" accel="50000" decel="50000" fill="hold" grpId="0" nodeType="withEffect">
                                  <p:stCondLst>
                                    <p:cond delay="0"/>
                                  </p:stCondLst>
                                  <p:childTnLst>
                                    <p:animMotion origin="layout" path="M -4.43707E-6 5.03858E-7 L -0.14475 0.23763 " pathEditMode="relative" rAng="0" ptsTypes="AA">
                                      <p:cBhvr>
                                        <p:cTn id="70" dur="2000" fill="hold"/>
                                        <p:tgtEl>
                                          <p:spTgt spid="138"/>
                                        </p:tgtEl>
                                        <p:attrNameLst>
                                          <p:attrName>ppt_x</p:attrName>
                                          <p:attrName>ppt_y</p:attrName>
                                        </p:attrNameLst>
                                      </p:cBhvr>
                                      <p:rCtr x="-7238" y="11870"/>
                                    </p:animMotion>
                                  </p:childTnLst>
                                </p:cTn>
                              </p:par>
                              <p:par>
                                <p:cTn id="71" presetID="42" presetClass="path" presetSubtype="0" accel="50000" decel="50000" fill="hold" grpId="0" nodeType="withEffect">
                                  <p:stCondLst>
                                    <p:cond delay="0"/>
                                  </p:stCondLst>
                                  <p:childTnLst>
                                    <p:animMotion origin="layout" path="M -1.51902E-6 1.39355E-6 L 0.01711 0.53245 " pathEditMode="relative" rAng="0" ptsTypes="AA">
                                      <p:cBhvr>
                                        <p:cTn id="72" dur="2000" fill="hold"/>
                                        <p:tgtEl>
                                          <p:spTgt spid="140"/>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6" grpId="0" animBg="1"/>
      <p:bldP spid="77" grpId="0" animBg="1"/>
      <p:bldP spid="78" grpId="0" animBg="1"/>
      <p:bldP spid="79" grpId="0" animBg="1"/>
      <p:bldP spid="80" grpId="0" animBg="1"/>
      <p:bldP spid="82" grpId="0" animBg="1"/>
      <p:bldP spid="83" grpId="0" animBg="1"/>
      <p:bldP spid="84" grpId="0" animBg="1"/>
      <p:bldP spid="85" grpId="0" animBg="1"/>
      <p:bldP spid="86" grpId="0" animBg="1"/>
      <p:bldP spid="95" grpId="0" animBg="1"/>
      <p:bldP spid="96" grpId="0" animBg="1"/>
      <p:bldP spid="97" grpId="0" animBg="1"/>
      <p:bldP spid="98" grpId="0" animBg="1"/>
      <p:bldP spid="99" grpId="0" animBg="1"/>
      <p:bldP spid="100" grpId="0" animBg="1"/>
      <p:bldP spid="101" grpId="0" animBg="1"/>
      <p:bldP spid="125" grpId="0" animBg="1"/>
      <p:bldP spid="126" grpId="0" animBg="1"/>
      <p:bldP spid="128" grpId="0" animBg="1"/>
      <p:bldP spid="138" grpId="0" animBg="1"/>
      <p:bldP spid="14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Picture 2"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5155" y="2031587"/>
            <a:ext cx="1969137" cy="1219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4" name="Straight Connector 93"/>
          <p:cNvCxnSpPr/>
          <p:nvPr/>
        </p:nvCxnSpPr>
        <p:spPr>
          <a:xfrm flipH="1">
            <a:off x="5878641" y="1213514"/>
            <a:ext cx="2996" cy="5050784"/>
          </a:xfrm>
          <a:prstGeom prst="line">
            <a:avLst/>
          </a:prstGeom>
          <a:noFill/>
          <a:ln w="15875" cap="flat" cmpd="sng" algn="ctr">
            <a:solidFill>
              <a:sysClr val="windowText" lastClr="000000"/>
            </a:solidFill>
            <a:prstDash val="solid"/>
            <a:miter lim="800000"/>
          </a:ln>
          <a:effectLst/>
        </p:spPr>
      </p:cxnSp>
      <p:sp>
        <p:nvSpPr>
          <p:cNvPr id="15" name="Flowchart: Magnetic Disk 14"/>
          <p:cNvSpPr/>
          <p:nvPr/>
        </p:nvSpPr>
        <p:spPr>
          <a:xfrm>
            <a:off x="1613925" y="4154534"/>
            <a:ext cx="2084615" cy="1608134"/>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89617" tIns="89617" rIns="33610" bIns="33610" rtlCol="0" anchor="b" anchorCtr="0"/>
          <a:lstStyle/>
          <a:p>
            <a:pPr algn="ctr" defTabSz="913687">
              <a:defRPr/>
            </a:pPr>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p:cNvGrpSpPr/>
          <p:nvPr/>
        </p:nvGrpSpPr>
        <p:grpSpPr>
          <a:xfrm>
            <a:off x="1795624" y="4796937"/>
            <a:ext cx="263768" cy="323329"/>
            <a:chOff x="4818580" y="4212404"/>
            <a:chExt cx="441789" cy="544531"/>
          </a:xfrm>
        </p:grpSpPr>
        <p:sp>
          <p:nvSpPr>
            <p:cNvPr id="17" name="Rectangle 1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8" name="Rectangle 1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grpSp>
        <p:nvGrpSpPr>
          <p:cNvPr id="19" name="Group 18"/>
          <p:cNvGrpSpPr/>
          <p:nvPr/>
        </p:nvGrpSpPr>
        <p:grpSpPr>
          <a:xfrm>
            <a:off x="2229566" y="4796937"/>
            <a:ext cx="263768" cy="323329"/>
            <a:chOff x="4818580" y="4212404"/>
            <a:chExt cx="441789" cy="544531"/>
          </a:xfrm>
        </p:grpSpPr>
        <p:sp>
          <p:nvSpPr>
            <p:cNvPr id="20" name="Rectangle 1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21" name="Rectangle 2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grpSp>
        <p:nvGrpSpPr>
          <p:cNvPr id="22" name="Group 21"/>
          <p:cNvGrpSpPr/>
          <p:nvPr/>
        </p:nvGrpSpPr>
        <p:grpSpPr>
          <a:xfrm>
            <a:off x="2663507" y="4796937"/>
            <a:ext cx="263768" cy="323329"/>
            <a:chOff x="4818580" y="4212404"/>
            <a:chExt cx="441789" cy="544531"/>
          </a:xfrm>
        </p:grpSpPr>
        <p:sp>
          <p:nvSpPr>
            <p:cNvPr id="23" name="Rectangle 2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24" name="Rectangle 2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grpSp>
        <p:nvGrpSpPr>
          <p:cNvPr id="25" name="Group 24"/>
          <p:cNvGrpSpPr/>
          <p:nvPr/>
        </p:nvGrpSpPr>
        <p:grpSpPr>
          <a:xfrm>
            <a:off x="3097447" y="4796937"/>
            <a:ext cx="263768" cy="323329"/>
            <a:chOff x="4818580" y="4212404"/>
            <a:chExt cx="441789" cy="544531"/>
          </a:xfrm>
        </p:grpSpPr>
        <p:sp>
          <p:nvSpPr>
            <p:cNvPr id="26" name="Rectangle 25"/>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27" name="Rectangle 26"/>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grpSp>
        <p:nvGrpSpPr>
          <p:cNvPr id="28" name="Group 27"/>
          <p:cNvGrpSpPr/>
          <p:nvPr/>
        </p:nvGrpSpPr>
        <p:grpSpPr>
          <a:xfrm>
            <a:off x="1795624" y="5229459"/>
            <a:ext cx="263768" cy="323329"/>
            <a:chOff x="4818580" y="4212404"/>
            <a:chExt cx="441789" cy="544531"/>
          </a:xfrm>
        </p:grpSpPr>
        <p:sp>
          <p:nvSpPr>
            <p:cNvPr id="29" name="Rectangle 28"/>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30" name="Rectangle 29"/>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grpSp>
        <p:nvGrpSpPr>
          <p:cNvPr id="31" name="Group 30"/>
          <p:cNvGrpSpPr/>
          <p:nvPr/>
        </p:nvGrpSpPr>
        <p:grpSpPr>
          <a:xfrm>
            <a:off x="2229566" y="5229459"/>
            <a:ext cx="263768" cy="323329"/>
            <a:chOff x="4818580" y="4212404"/>
            <a:chExt cx="441789" cy="544531"/>
          </a:xfrm>
        </p:grpSpPr>
        <p:sp>
          <p:nvSpPr>
            <p:cNvPr id="32" name="Rectangle 31"/>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33" name="Rectangle 32"/>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grpSp>
        <p:nvGrpSpPr>
          <p:cNvPr id="34" name="Group 33"/>
          <p:cNvGrpSpPr/>
          <p:nvPr/>
        </p:nvGrpSpPr>
        <p:grpSpPr>
          <a:xfrm>
            <a:off x="2663507" y="5229459"/>
            <a:ext cx="263768" cy="323329"/>
            <a:chOff x="4818580" y="4212404"/>
            <a:chExt cx="441789" cy="544531"/>
          </a:xfrm>
        </p:grpSpPr>
        <p:sp>
          <p:nvSpPr>
            <p:cNvPr id="35" name="Rectangle 34"/>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36" name="Rectangle 35"/>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grpSp>
        <p:nvGrpSpPr>
          <p:cNvPr id="37" name="Group 36"/>
          <p:cNvGrpSpPr/>
          <p:nvPr/>
        </p:nvGrpSpPr>
        <p:grpSpPr>
          <a:xfrm>
            <a:off x="3097447" y="5229459"/>
            <a:ext cx="263768" cy="323329"/>
            <a:chOff x="4818580" y="4212404"/>
            <a:chExt cx="441789" cy="544531"/>
          </a:xfrm>
        </p:grpSpPr>
        <p:sp>
          <p:nvSpPr>
            <p:cNvPr id="38" name="Rectangle 37"/>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39" name="Rectangle 38"/>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sp>
        <p:nvSpPr>
          <p:cNvPr id="41" name="Rectangle 40"/>
          <p:cNvSpPr/>
          <p:nvPr/>
        </p:nvSpPr>
        <p:spPr>
          <a:xfrm>
            <a:off x="953840" y="1023970"/>
            <a:ext cx="3208482" cy="644437"/>
          </a:xfrm>
          <a:prstGeom prst="rect">
            <a:avLst/>
          </a:prstGeom>
        </p:spPr>
        <p:txBody>
          <a:bodyPr wrap="none">
            <a:spAutoFit/>
          </a:bodyPr>
          <a:lstStyle/>
          <a:p>
            <a:pPr marL="280067" indent="-280067" defTabSz="896214">
              <a:buFont typeface="Arial" panose="020B0604020202020204" pitchFamily="34" charset="0"/>
              <a:buChar char="•"/>
            </a:pPr>
            <a:r>
              <a:rPr lang="en-US" dirty="0">
                <a:solidFill>
                  <a:srgbClr val="FFFFFF"/>
                </a:solidFill>
                <a:latin typeface="Segoe UI Light"/>
              </a:rPr>
              <a:t>Single monolithic database</a:t>
            </a:r>
          </a:p>
          <a:p>
            <a:pPr marL="280067" indent="-280067" defTabSz="896214">
              <a:buFont typeface="Arial" panose="020B0604020202020204" pitchFamily="34" charset="0"/>
              <a:buChar char="•"/>
            </a:pPr>
            <a:r>
              <a:rPr lang="en-US" dirty="0">
                <a:solidFill>
                  <a:srgbClr val="FFFFFF"/>
                </a:solidFill>
                <a:latin typeface="Segoe UI Light"/>
              </a:rPr>
              <a:t>Tiers of specific technologies</a:t>
            </a:r>
          </a:p>
        </p:txBody>
      </p:sp>
      <p:cxnSp>
        <p:nvCxnSpPr>
          <p:cNvPr id="105" name="Straight Arrow Connector 104"/>
          <p:cNvCxnSpPr>
            <a:endCxn id="2" idx="2"/>
          </p:cNvCxnSpPr>
          <p:nvPr/>
        </p:nvCxnSpPr>
        <p:spPr>
          <a:xfrm flipH="1" flipV="1">
            <a:off x="2699657" y="2569123"/>
            <a:ext cx="2439" cy="470960"/>
          </a:xfrm>
          <a:prstGeom prst="straightConnector1">
            <a:avLst/>
          </a:prstGeom>
          <a:noFill/>
          <a:ln w="12700" cap="flat" cmpd="sng" algn="ctr">
            <a:solidFill>
              <a:schemeClr val="tx1"/>
            </a:solidFill>
            <a:prstDash val="solid"/>
            <a:miter lim="800000"/>
            <a:tailEnd type="triangle"/>
          </a:ln>
          <a:effectLst/>
        </p:spPr>
      </p:cxnSp>
      <p:sp>
        <p:nvSpPr>
          <p:cNvPr id="110" name="Rectangle 109"/>
          <p:cNvSpPr/>
          <p:nvPr/>
        </p:nvSpPr>
        <p:spPr>
          <a:xfrm>
            <a:off x="2352276" y="3057193"/>
            <a:ext cx="341023" cy="22844"/>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17" name="Rectangle 116"/>
          <p:cNvSpPr/>
          <p:nvPr/>
        </p:nvSpPr>
        <p:spPr>
          <a:xfrm>
            <a:off x="2927624" y="3055364"/>
            <a:ext cx="341023" cy="22844"/>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39" name="Rectangle 138"/>
          <p:cNvSpPr/>
          <p:nvPr/>
        </p:nvSpPr>
        <p:spPr>
          <a:xfrm>
            <a:off x="828469" y="239184"/>
            <a:ext cx="4404450" cy="512935"/>
          </a:xfrm>
          <a:prstGeom prst="rect">
            <a:avLst/>
          </a:prstGeom>
        </p:spPr>
        <p:txBody>
          <a:bodyPr wrap="none">
            <a:spAutoFit/>
          </a:bodyPr>
          <a:lstStyle/>
          <a:p>
            <a:pPr defTabSz="896214"/>
            <a:r>
              <a:rPr lang="en-US" sz="2745" dirty="0">
                <a:solidFill>
                  <a:srgbClr val="FFFFFF"/>
                </a:solidFill>
                <a:latin typeface="Segoe UI Light"/>
              </a:rPr>
              <a:t>State in Monolithic approach</a:t>
            </a:r>
          </a:p>
        </p:txBody>
      </p:sp>
      <p:sp>
        <p:nvSpPr>
          <p:cNvPr id="140" name="Rectangle 139"/>
          <p:cNvSpPr/>
          <p:nvPr/>
        </p:nvSpPr>
        <p:spPr>
          <a:xfrm>
            <a:off x="6713862" y="274033"/>
            <a:ext cx="4843211" cy="512935"/>
          </a:xfrm>
          <a:prstGeom prst="rect">
            <a:avLst/>
          </a:prstGeom>
        </p:spPr>
        <p:txBody>
          <a:bodyPr wrap="none">
            <a:spAutoFit/>
          </a:bodyPr>
          <a:lstStyle/>
          <a:p>
            <a:pPr defTabSz="896214"/>
            <a:r>
              <a:rPr lang="en-US" sz="2745" dirty="0">
                <a:solidFill>
                  <a:srgbClr val="FFFFFF"/>
                </a:solidFill>
                <a:latin typeface="Segoe UI Light"/>
              </a:rPr>
              <a:t>State in </a:t>
            </a:r>
            <a:r>
              <a:rPr lang="en-US" sz="2745" dirty="0" err="1">
                <a:solidFill>
                  <a:srgbClr val="FFFFFF"/>
                </a:solidFill>
                <a:latin typeface="Segoe UI Light"/>
              </a:rPr>
              <a:t>Microservices</a:t>
            </a:r>
            <a:r>
              <a:rPr lang="en-US" sz="2745" dirty="0">
                <a:solidFill>
                  <a:srgbClr val="FFFFFF"/>
                </a:solidFill>
                <a:latin typeface="Segoe UI Light"/>
              </a:rPr>
              <a:t> approach</a:t>
            </a:r>
          </a:p>
        </p:txBody>
      </p:sp>
      <p:sp>
        <p:nvSpPr>
          <p:cNvPr id="202" name="Rounded Rectangle 201"/>
          <p:cNvSpPr/>
          <p:nvPr/>
        </p:nvSpPr>
        <p:spPr bwMode="auto">
          <a:xfrm>
            <a:off x="1799229" y="3040083"/>
            <a:ext cx="1743837" cy="695502"/>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15"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897903" y="3201715"/>
            <a:ext cx="475654" cy="391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Rectangle 241"/>
          <p:cNvSpPr/>
          <p:nvPr/>
        </p:nvSpPr>
        <p:spPr>
          <a:xfrm>
            <a:off x="6286732" y="1090670"/>
            <a:ext cx="4436634" cy="921397"/>
          </a:xfrm>
          <a:prstGeom prst="rect">
            <a:avLst/>
          </a:prstGeom>
        </p:spPr>
        <p:txBody>
          <a:bodyPr wrap="none">
            <a:spAutoFit/>
          </a:bodyPr>
          <a:lstStyle/>
          <a:p>
            <a:pPr marL="280067" indent="-280067" defTabSz="896214">
              <a:buFont typeface="Arial" panose="020B0604020202020204" pitchFamily="34" charset="0"/>
              <a:buChar char="•"/>
            </a:pPr>
            <a:r>
              <a:rPr lang="en-US" dirty="0">
                <a:solidFill>
                  <a:srgbClr val="FFFFFF"/>
                </a:solidFill>
                <a:latin typeface="Segoe UI Light"/>
              </a:rPr>
              <a:t>Graph of interconnected </a:t>
            </a:r>
            <a:r>
              <a:rPr lang="en-US" dirty="0" err="1">
                <a:solidFill>
                  <a:srgbClr val="FFFFFF"/>
                </a:solidFill>
                <a:latin typeface="Segoe UI Light"/>
              </a:rPr>
              <a:t>microservices</a:t>
            </a:r>
            <a:endParaRPr lang="en-US" dirty="0">
              <a:solidFill>
                <a:srgbClr val="FFFFFF"/>
              </a:solidFill>
              <a:latin typeface="Segoe UI Light"/>
            </a:endParaRPr>
          </a:p>
          <a:p>
            <a:pPr marL="280067" indent="-280067" defTabSz="896214">
              <a:buFont typeface="Arial" panose="020B0604020202020204" pitchFamily="34" charset="0"/>
              <a:buChar char="•"/>
            </a:pPr>
            <a:r>
              <a:rPr lang="en-US" dirty="0">
                <a:solidFill>
                  <a:srgbClr val="FFFFFF"/>
                </a:solidFill>
                <a:latin typeface="Segoe UI Light"/>
              </a:rPr>
              <a:t>State typically scoped to the </a:t>
            </a:r>
            <a:r>
              <a:rPr lang="en-US" dirty="0" err="1">
                <a:solidFill>
                  <a:srgbClr val="FFFFFF"/>
                </a:solidFill>
                <a:latin typeface="Segoe UI Light"/>
              </a:rPr>
              <a:t>microservice</a:t>
            </a:r>
            <a:endParaRPr lang="en-US" dirty="0">
              <a:solidFill>
                <a:srgbClr val="FFFFFF"/>
              </a:solidFill>
              <a:latin typeface="Segoe UI Light"/>
            </a:endParaRPr>
          </a:p>
          <a:p>
            <a:pPr marL="280067" indent="-280067" defTabSz="896214">
              <a:buFont typeface="Arial" panose="020B0604020202020204" pitchFamily="34" charset="0"/>
              <a:buChar char="•"/>
            </a:pPr>
            <a:r>
              <a:rPr lang="en-US" dirty="0">
                <a:solidFill>
                  <a:srgbClr val="FFFFFF"/>
                </a:solidFill>
                <a:latin typeface="Segoe UI Light"/>
              </a:rPr>
              <a:t>Variety of technologies used </a:t>
            </a:r>
          </a:p>
        </p:txBody>
      </p:sp>
      <p:sp>
        <p:nvSpPr>
          <p:cNvPr id="248" name="Rectangle 247"/>
          <p:cNvSpPr/>
          <p:nvPr/>
        </p:nvSpPr>
        <p:spPr>
          <a:xfrm>
            <a:off x="8748434" y="3791307"/>
            <a:ext cx="1220933" cy="553663"/>
          </a:xfrm>
          <a:prstGeom prst="rect">
            <a:avLst/>
          </a:prstGeom>
        </p:spPr>
        <p:txBody>
          <a:bodyPr wrap="square">
            <a:spAutoFit/>
          </a:bodyPr>
          <a:lstStyle/>
          <a:p>
            <a:pPr defTabSz="896214"/>
            <a:r>
              <a:rPr lang="en-US" sz="1469" dirty="0">
                <a:solidFill>
                  <a:prstClr val="black"/>
                </a:solidFill>
                <a:latin typeface="Calibri" panose="020F0502020204030204"/>
              </a:rPr>
              <a:t>stateless services</a:t>
            </a:r>
          </a:p>
        </p:txBody>
      </p:sp>
      <p:grpSp>
        <p:nvGrpSpPr>
          <p:cNvPr id="230" name="Group 229"/>
          <p:cNvGrpSpPr/>
          <p:nvPr/>
        </p:nvGrpSpPr>
        <p:grpSpPr>
          <a:xfrm>
            <a:off x="6431102" y="2062218"/>
            <a:ext cx="5122040" cy="4118844"/>
            <a:chOff x="6560058" y="2103073"/>
            <a:chExt cx="5224748" cy="4201435"/>
          </a:xfrm>
        </p:grpSpPr>
        <p:grpSp>
          <p:nvGrpSpPr>
            <p:cNvPr id="133" name="Group 132"/>
            <p:cNvGrpSpPr/>
            <p:nvPr/>
          </p:nvGrpSpPr>
          <p:grpSpPr>
            <a:xfrm>
              <a:off x="6560058" y="2103073"/>
              <a:ext cx="5014716" cy="4201435"/>
              <a:chOff x="6557711" y="1579470"/>
              <a:chExt cx="5015428" cy="4202031"/>
            </a:xfrm>
          </p:grpSpPr>
          <p:sp>
            <p:nvSpPr>
              <p:cNvPr id="57" name="Rounded Rectangle 56"/>
              <p:cNvSpPr/>
              <p:nvPr/>
            </p:nvSpPr>
            <p:spPr bwMode="auto">
              <a:xfrm>
                <a:off x="6753041" y="3791310"/>
                <a:ext cx="1278240" cy="1393591"/>
              </a:xfrm>
              <a:prstGeom prst="roundRect">
                <a:avLst/>
              </a:prstGeom>
              <a:noFill/>
              <a:ln w="10795" cap="flat" cmpd="sng" algn="ctr">
                <a:solidFill>
                  <a:srgbClr val="404040"/>
                </a:solidFill>
                <a:prstDash val="lgDash"/>
                <a:headEnd type="none" w="med" len="med"/>
                <a:tailEnd type="none" w="med" len="med"/>
              </a:ln>
              <a:effectLst/>
            </p:spPr>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Flowchart: Magnetic Disk 57"/>
              <p:cNvSpPr/>
              <p:nvPr/>
            </p:nvSpPr>
            <p:spPr>
              <a:xfrm>
                <a:off x="7110127" y="4552710"/>
                <a:ext cx="571464" cy="573850"/>
              </a:xfrm>
              <a:prstGeom prst="flowChartMagneticDisk">
                <a:avLst/>
              </a:prstGeom>
              <a:solidFill>
                <a:srgbClr val="92D050"/>
              </a:solidFill>
              <a:ln w="15875" cap="flat" cmpd="sng" algn="ctr">
                <a:solidFill>
                  <a:sysClr val="window" lastClr="FFFFFF"/>
                </a:solidFill>
                <a:prstDash val="solid"/>
                <a:headEnd type="none" w="med" len="med"/>
                <a:tailEnd type="none" w="med" len="med"/>
              </a:ln>
              <a:effectLst/>
            </p:spPr>
            <p:txBody>
              <a:bodyPr lIns="89617" tIns="89617" rIns="33610" bIns="33610" rtlCol="0" anchor="b" anchorCtr="0"/>
              <a:lstStyle/>
              <a:p>
                <a:pPr algn="ctr" defTabSz="913687">
                  <a:defRPr/>
                </a:pPr>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9" name="Group 58"/>
              <p:cNvGrpSpPr/>
              <p:nvPr/>
            </p:nvGrpSpPr>
            <p:grpSpPr>
              <a:xfrm>
                <a:off x="7203253" y="4823877"/>
                <a:ext cx="153877" cy="202604"/>
                <a:chOff x="4818580" y="4212404"/>
                <a:chExt cx="441789" cy="544531"/>
              </a:xfrm>
            </p:grpSpPr>
            <p:sp>
              <p:nvSpPr>
                <p:cNvPr id="60" name="Rectangle 5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61" name="Rectangle 6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grpSp>
            <p:nvGrpSpPr>
              <p:cNvPr id="62" name="Group 61"/>
              <p:cNvGrpSpPr/>
              <p:nvPr/>
            </p:nvGrpSpPr>
            <p:grpSpPr>
              <a:xfrm>
                <a:off x="7440507" y="4823877"/>
                <a:ext cx="153877" cy="202604"/>
                <a:chOff x="4818580" y="4212404"/>
                <a:chExt cx="441789" cy="544531"/>
              </a:xfrm>
            </p:grpSpPr>
            <p:sp>
              <p:nvSpPr>
                <p:cNvPr id="63" name="Rectangle 62"/>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64" name="Rectangle 63"/>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cxnSp>
            <p:nvCxnSpPr>
              <p:cNvPr id="65" name="Straight Arrow Connector 64"/>
              <p:cNvCxnSpPr>
                <a:stCxn id="58" idx="1"/>
              </p:cNvCxnSpPr>
              <p:nvPr/>
            </p:nvCxnSpPr>
            <p:spPr>
              <a:xfrm flipV="1">
                <a:off x="7395859" y="4403607"/>
                <a:ext cx="0" cy="149103"/>
              </a:xfrm>
              <a:prstGeom prst="straightConnector1">
                <a:avLst/>
              </a:prstGeom>
              <a:noFill/>
              <a:ln w="12700" cap="flat" cmpd="sng" algn="ctr">
                <a:solidFill>
                  <a:sysClr val="windowText" lastClr="000000"/>
                </a:solidFill>
                <a:prstDash val="solid"/>
                <a:miter lim="800000"/>
                <a:tailEnd type="triangle"/>
              </a:ln>
              <a:effectLst/>
            </p:spPr>
          </p:cxnSp>
          <p:sp>
            <p:nvSpPr>
              <p:cNvPr id="66" name="Hexagon 65"/>
              <p:cNvSpPr>
                <a:spLocks noChangeAspect="1"/>
              </p:cNvSpPr>
              <p:nvPr/>
            </p:nvSpPr>
            <p:spPr bwMode="auto">
              <a:xfrm>
                <a:off x="7106041" y="3862813"/>
                <a:ext cx="579637" cy="540794"/>
              </a:xfrm>
              <a:prstGeom prst="hexagon">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Hexagon 75"/>
              <p:cNvSpPr>
                <a:spLocks noChangeAspect="1"/>
              </p:cNvSpPr>
              <p:nvPr/>
            </p:nvSpPr>
            <p:spPr bwMode="auto">
              <a:xfrm>
                <a:off x="8477406" y="3862813"/>
                <a:ext cx="579637" cy="540794"/>
              </a:xfrm>
              <a:prstGeom prst="hexagon">
                <a:avLst/>
              </a:prstGeom>
              <a:solidFill>
                <a:srgbClr val="FF0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Hexagon 76"/>
              <p:cNvSpPr>
                <a:spLocks noChangeAspect="1"/>
              </p:cNvSpPr>
              <p:nvPr/>
            </p:nvSpPr>
            <p:spPr bwMode="auto">
              <a:xfrm>
                <a:off x="9661291" y="3855634"/>
                <a:ext cx="579637" cy="540794"/>
              </a:xfrm>
              <a:prstGeom prst="hexagon">
                <a:avLst/>
              </a:prstGeom>
              <a:solidFill>
                <a:srgbClr val="7030A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Flowchart: Magnetic Disk 77"/>
              <p:cNvSpPr/>
              <p:nvPr/>
            </p:nvSpPr>
            <p:spPr>
              <a:xfrm>
                <a:off x="9873262" y="4213559"/>
                <a:ext cx="157972" cy="140896"/>
              </a:xfrm>
              <a:prstGeom prst="flowChartMagneticDisk">
                <a:avLst/>
              </a:prstGeom>
              <a:solidFill>
                <a:sysClr val="window" lastClr="FFFFFF"/>
              </a:solidFill>
              <a:ln w="15875" cap="flat" cmpd="sng" algn="ctr">
                <a:solidFill>
                  <a:srgbClr val="7030A0"/>
                </a:solidFill>
                <a:prstDash val="solid"/>
                <a:headEnd type="none" w="med" len="med"/>
                <a:tailEnd type="none" w="med" len="med"/>
              </a:ln>
              <a:effectLst/>
            </p:spPr>
            <p:txBody>
              <a:bodyPr lIns="89617" tIns="89617" rIns="33610" bIns="33610" rtlCol="0" anchor="b" anchorCtr="0"/>
              <a:lstStyle/>
              <a:p>
                <a:pPr algn="ctr" defTabSz="913687">
                  <a:defRPr/>
                </a:pPr>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Hexagon 78"/>
              <p:cNvSpPr>
                <a:spLocks noChangeAspect="1"/>
              </p:cNvSpPr>
              <p:nvPr/>
            </p:nvSpPr>
            <p:spPr bwMode="auto">
              <a:xfrm>
                <a:off x="9106249" y="4901133"/>
                <a:ext cx="579637" cy="540794"/>
              </a:xfrm>
              <a:prstGeom prst="hexagon">
                <a:avLst/>
              </a:prstGeom>
              <a:solidFill>
                <a:srgbClr val="00206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Flowchart: Magnetic Disk 79"/>
              <p:cNvSpPr/>
              <p:nvPr/>
            </p:nvSpPr>
            <p:spPr>
              <a:xfrm>
                <a:off x="9318220" y="5259058"/>
                <a:ext cx="157972" cy="140896"/>
              </a:xfrm>
              <a:prstGeom prst="flowChartMagneticDisk">
                <a:avLst/>
              </a:prstGeom>
              <a:solidFill>
                <a:sysClr val="window" lastClr="FFFFFF"/>
              </a:solidFill>
              <a:ln w="15875" cap="flat" cmpd="sng" algn="ctr">
                <a:solidFill>
                  <a:srgbClr val="002060"/>
                </a:solidFill>
                <a:prstDash val="solid"/>
                <a:headEnd type="none" w="med" len="med"/>
                <a:tailEnd type="none" w="med" len="med"/>
              </a:ln>
              <a:effectLst/>
            </p:spPr>
            <p:txBody>
              <a:bodyPr lIns="89617" tIns="89617" rIns="33610" bIns="33610" rtlCol="0" anchor="b" anchorCtr="0"/>
              <a:lstStyle/>
              <a:p>
                <a:pPr algn="ctr" defTabSz="913687">
                  <a:defRPr/>
                </a:pPr>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7" name="Straight Arrow Connector 86"/>
              <p:cNvCxnSpPr>
                <a:stCxn id="57" idx="0"/>
                <a:endCxn id="96" idx="4"/>
              </p:cNvCxnSpPr>
              <p:nvPr/>
            </p:nvCxnSpPr>
            <p:spPr>
              <a:xfrm flipV="1">
                <a:off x="7392161" y="2582878"/>
                <a:ext cx="1335803" cy="1208432"/>
              </a:xfrm>
              <a:prstGeom prst="straightConnector1">
                <a:avLst/>
              </a:prstGeom>
              <a:noFill/>
              <a:ln w="12700" cap="flat" cmpd="sng" algn="ctr">
                <a:solidFill>
                  <a:schemeClr val="tx1"/>
                </a:solidFill>
                <a:prstDash val="solid"/>
                <a:miter lim="800000"/>
                <a:tailEnd type="triangle"/>
              </a:ln>
              <a:effectLst/>
            </p:spPr>
          </p:cxnSp>
          <p:cxnSp>
            <p:nvCxnSpPr>
              <p:cNvPr id="88" name="Straight Arrow Connector 87"/>
              <p:cNvCxnSpPr>
                <a:endCxn id="96" idx="3"/>
              </p:cNvCxnSpPr>
              <p:nvPr/>
            </p:nvCxnSpPr>
            <p:spPr>
              <a:xfrm flipV="1">
                <a:off x="8787172" y="2724826"/>
                <a:ext cx="224690" cy="1137986"/>
              </a:xfrm>
              <a:prstGeom prst="straightConnector1">
                <a:avLst/>
              </a:prstGeom>
              <a:noFill/>
              <a:ln w="12700" cap="flat" cmpd="sng" algn="ctr">
                <a:solidFill>
                  <a:schemeClr val="tx1"/>
                </a:solidFill>
                <a:prstDash val="solid"/>
                <a:miter lim="800000"/>
                <a:tailEnd type="triangle"/>
              </a:ln>
              <a:effectLst/>
            </p:spPr>
          </p:cxnSp>
          <p:cxnSp>
            <p:nvCxnSpPr>
              <p:cNvPr id="89" name="Straight Arrow Connector 88"/>
              <p:cNvCxnSpPr>
                <a:stCxn id="77" idx="3"/>
                <a:endCxn id="76" idx="0"/>
              </p:cNvCxnSpPr>
              <p:nvPr/>
            </p:nvCxnSpPr>
            <p:spPr>
              <a:xfrm flipH="1">
                <a:off x="9057044" y="4126032"/>
                <a:ext cx="604247" cy="7178"/>
              </a:xfrm>
              <a:prstGeom prst="straightConnector1">
                <a:avLst/>
              </a:prstGeom>
              <a:noFill/>
              <a:ln w="12700" cap="flat" cmpd="sng" algn="ctr">
                <a:solidFill>
                  <a:schemeClr val="tx1"/>
                </a:solidFill>
                <a:prstDash val="solid"/>
                <a:miter lim="800000"/>
                <a:tailEnd type="triangle"/>
              </a:ln>
              <a:effectLst/>
            </p:spPr>
          </p:cxnSp>
          <p:cxnSp>
            <p:nvCxnSpPr>
              <p:cNvPr id="90" name="Straight Arrow Connector 89"/>
              <p:cNvCxnSpPr>
                <a:endCxn id="77" idx="0"/>
              </p:cNvCxnSpPr>
              <p:nvPr/>
            </p:nvCxnSpPr>
            <p:spPr>
              <a:xfrm flipH="1">
                <a:off x="10240928" y="4121892"/>
                <a:ext cx="604246" cy="4139"/>
              </a:xfrm>
              <a:prstGeom prst="straightConnector1">
                <a:avLst/>
              </a:prstGeom>
              <a:noFill/>
              <a:ln w="12700" cap="flat" cmpd="sng" algn="ctr">
                <a:solidFill>
                  <a:schemeClr val="tx1"/>
                </a:solidFill>
                <a:prstDash val="solid"/>
                <a:miter lim="800000"/>
                <a:tailEnd type="triangle"/>
              </a:ln>
              <a:effectLst/>
            </p:spPr>
          </p:cxnSp>
          <p:cxnSp>
            <p:nvCxnSpPr>
              <p:cNvPr id="91" name="Straight Arrow Connector 90"/>
              <p:cNvCxnSpPr>
                <a:stCxn id="79" idx="4"/>
                <a:endCxn id="76" idx="1"/>
              </p:cNvCxnSpPr>
              <p:nvPr/>
            </p:nvCxnSpPr>
            <p:spPr>
              <a:xfrm flipH="1" flipV="1">
                <a:off x="8921845" y="4403607"/>
                <a:ext cx="319603" cy="497526"/>
              </a:xfrm>
              <a:prstGeom prst="straightConnector1">
                <a:avLst/>
              </a:prstGeom>
              <a:noFill/>
              <a:ln w="12700" cap="flat" cmpd="sng" algn="ctr">
                <a:solidFill>
                  <a:schemeClr val="tx1"/>
                </a:solidFill>
                <a:prstDash val="solid"/>
                <a:miter lim="800000"/>
                <a:tailEnd type="triangle"/>
              </a:ln>
              <a:effectLst/>
            </p:spPr>
          </p:cxnSp>
          <p:sp>
            <p:nvSpPr>
              <p:cNvPr id="92" name="Rectangle 91"/>
              <p:cNvSpPr/>
              <p:nvPr/>
            </p:nvSpPr>
            <p:spPr>
              <a:xfrm>
                <a:off x="6557711" y="5216656"/>
                <a:ext cx="1958525" cy="564845"/>
              </a:xfrm>
              <a:prstGeom prst="rect">
                <a:avLst/>
              </a:prstGeom>
            </p:spPr>
            <p:txBody>
              <a:bodyPr wrap="square">
                <a:spAutoFit/>
              </a:bodyPr>
              <a:lstStyle/>
              <a:p>
                <a:pPr defTabSz="896214"/>
                <a:r>
                  <a:rPr lang="en-US" sz="1469" dirty="0">
                    <a:solidFill>
                      <a:prstClr val="black"/>
                    </a:solidFill>
                    <a:latin typeface="Calibri" panose="020F0502020204030204"/>
                  </a:rPr>
                  <a:t>stateless services with </a:t>
                </a:r>
              </a:p>
              <a:p>
                <a:pPr defTabSz="896214"/>
                <a:r>
                  <a:rPr lang="en-US" sz="1469" dirty="0">
                    <a:solidFill>
                      <a:prstClr val="black"/>
                    </a:solidFill>
                    <a:latin typeface="Calibri" panose="020F0502020204030204"/>
                  </a:rPr>
                  <a:t>separate stores</a:t>
                </a:r>
              </a:p>
            </p:txBody>
          </p:sp>
          <p:sp>
            <p:nvSpPr>
              <p:cNvPr id="93" name="Rectangle 92"/>
              <p:cNvSpPr/>
              <p:nvPr/>
            </p:nvSpPr>
            <p:spPr>
              <a:xfrm>
                <a:off x="9357112" y="4363481"/>
                <a:ext cx="1245592" cy="564845"/>
              </a:xfrm>
              <a:prstGeom prst="rect">
                <a:avLst/>
              </a:prstGeom>
            </p:spPr>
            <p:txBody>
              <a:bodyPr wrap="square">
                <a:spAutoFit/>
              </a:bodyPr>
              <a:lstStyle/>
              <a:p>
                <a:pPr defTabSz="896214"/>
                <a:r>
                  <a:rPr lang="en-US" sz="1469" dirty="0" err="1">
                    <a:solidFill>
                      <a:prstClr val="black"/>
                    </a:solidFill>
                    <a:latin typeface="Calibri" panose="020F0502020204030204"/>
                  </a:rPr>
                  <a:t>stateful</a:t>
                </a:r>
                <a:r>
                  <a:rPr lang="en-US" sz="1469" dirty="0">
                    <a:solidFill>
                      <a:prstClr val="black"/>
                    </a:solidFill>
                    <a:latin typeface="Calibri" panose="020F0502020204030204"/>
                  </a:rPr>
                  <a:t> services</a:t>
                </a:r>
              </a:p>
            </p:txBody>
          </p:sp>
          <p:grpSp>
            <p:nvGrpSpPr>
              <p:cNvPr id="95" name="Group 94"/>
              <p:cNvGrpSpPr>
                <a:grpSpLocks noChangeAspect="1"/>
              </p:cNvGrpSpPr>
              <p:nvPr/>
            </p:nvGrpSpPr>
            <p:grpSpPr>
              <a:xfrm>
                <a:off x="8727965" y="2090816"/>
                <a:ext cx="567793" cy="634010"/>
                <a:chOff x="5499394" y="1899253"/>
                <a:chExt cx="1132765" cy="1226322"/>
              </a:xfrm>
            </p:grpSpPr>
            <p:sp>
              <p:nvSpPr>
                <p:cNvPr id="96" name="Hexagon 95"/>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pic>
              <p:nvPicPr>
                <p:cNvPr id="97"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8" name="Rectangle 97"/>
              <p:cNvSpPr/>
              <p:nvPr/>
            </p:nvSpPr>
            <p:spPr>
              <a:xfrm>
                <a:off x="9966317" y="1937045"/>
                <a:ext cx="1606822" cy="784557"/>
              </a:xfrm>
              <a:prstGeom prst="rect">
                <a:avLst/>
              </a:prstGeom>
            </p:spPr>
            <p:txBody>
              <a:bodyPr wrap="square">
                <a:spAutoFit/>
              </a:bodyPr>
              <a:lstStyle/>
              <a:p>
                <a:pPr defTabSz="896214"/>
                <a:r>
                  <a:rPr lang="en-US" sz="1469" dirty="0">
                    <a:solidFill>
                      <a:prstClr val="black"/>
                    </a:solidFill>
                    <a:latin typeface="Calibri" panose="020F0502020204030204"/>
                  </a:rPr>
                  <a:t>stateless presentation services</a:t>
                </a:r>
              </a:p>
            </p:txBody>
          </p:sp>
          <p:pic>
            <p:nvPicPr>
              <p:cNvPr id="99"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7270764" y="4023779"/>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623478" y="4023573"/>
                <a:ext cx="266210" cy="21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855786" y="3979117"/>
                <a:ext cx="200002"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9302868" y="5019851"/>
                <a:ext cx="200002" cy="164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1" name="Group 120"/>
              <p:cNvGrpSpPr>
                <a:grpSpLocks noChangeAspect="1"/>
              </p:cNvGrpSpPr>
              <p:nvPr/>
            </p:nvGrpSpPr>
            <p:grpSpPr>
              <a:xfrm>
                <a:off x="9326297" y="2098174"/>
                <a:ext cx="567793" cy="634010"/>
                <a:chOff x="5499394" y="1899253"/>
                <a:chExt cx="1132765" cy="1226322"/>
              </a:xfrm>
            </p:grpSpPr>
            <p:sp>
              <p:nvSpPr>
                <p:cNvPr id="122" name="Hexagon 121"/>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pic>
              <p:nvPicPr>
                <p:cNvPr id="123"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4" name="Group 123"/>
              <p:cNvGrpSpPr>
                <a:grpSpLocks noChangeAspect="1"/>
              </p:cNvGrpSpPr>
              <p:nvPr/>
            </p:nvGrpSpPr>
            <p:grpSpPr>
              <a:xfrm>
                <a:off x="9031937" y="1579470"/>
                <a:ext cx="567793" cy="634010"/>
                <a:chOff x="5499394" y="1899253"/>
                <a:chExt cx="1132765" cy="1226322"/>
              </a:xfrm>
            </p:grpSpPr>
            <p:sp>
              <p:nvSpPr>
                <p:cNvPr id="125" name="Hexagon 124"/>
                <p:cNvSpPr/>
                <p:nvPr/>
              </p:nvSpPr>
              <p:spPr bwMode="auto">
                <a:xfrm rot="16200000">
                  <a:off x="5452616" y="1946031"/>
                  <a:ext cx="1226322" cy="1132765"/>
                </a:xfrm>
                <a:prstGeom prst="hexagon">
                  <a:avLst/>
                </a:prstGeom>
                <a:solidFill>
                  <a:srgbClr val="FFB900"/>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pic>
              <p:nvPicPr>
                <p:cNvPr id="126"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780027" y="2304620"/>
                  <a:ext cx="5715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64" name="Rounded Rectangle 263"/>
            <p:cNvSpPr/>
            <p:nvPr/>
          </p:nvSpPr>
          <p:spPr bwMode="auto">
            <a:xfrm>
              <a:off x="10506747" y="4314289"/>
              <a:ext cx="1278059" cy="1393393"/>
            </a:xfrm>
            <a:prstGeom prst="roundRect">
              <a:avLst/>
            </a:prstGeom>
            <a:noFill/>
            <a:ln w="10795" cap="flat" cmpd="sng" algn="ctr">
              <a:solidFill>
                <a:srgbClr val="404040"/>
              </a:solidFill>
              <a:prstDash val="lgDash"/>
              <a:headEnd type="none" w="med" len="med"/>
              <a:tailEnd type="none" w="med" len="med"/>
            </a:ln>
            <a:effectLst/>
          </p:spPr>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31" name="Group 230"/>
          <p:cNvGrpSpPr/>
          <p:nvPr/>
        </p:nvGrpSpPr>
        <p:grpSpPr>
          <a:xfrm>
            <a:off x="10646220" y="4300053"/>
            <a:ext cx="568162" cy="1238730"/>
            <a:chOff x="10859698" y="4385781"/>
            <a:chExt cx="579555" cy="1263569"/>
          </a:xfrm>
        </p:grpSpPr>
        <p:sp>
          <p:nvSpPr>
            <p:cNvPr id="265" name="Flowchart: Magnetic Disk 264"/>
            <p:cNvSpPr/>
            <p:nvPr/>
          </p:nvSpPr>
          <p:spPr>
            <a:xfrm>
              <a:off x="10863783" y="5075582"/>
              <a:ext cx="571383" cy="573768"/>
            </a:xfrm>
            <a:prstGeom prst="flowChartMagneticDisk">
              <a:avLst/>
            </a:prstGeom>
            <a:solidFill>
              <a:srgbClr val="FF0000"/>
            </a:solidFill>
            <a:ln w="15875" cap="flat" cmpd="sng" algn="ctr">
              <a:solidFill>
                <a:sysClr val="window" lastClr="FFFFFF"/>
              </a:solidFill>
              <a:prstDash val="solid"/>
              <a:headEnd type="none" w="med" len="med"/>
              <a:tailEnd type="none" w="med" len="med"/>
            </a:ln>
            <a:effectLst/>
          </p:spPr>
          <p:txBody>
            <a:bodyPr lIns="89617" tIns="89617" rIns="33610" bIns="33610" rtlCol="0" anchor="b" anchorCtr="0"/>
            <a:lstStyle/>
            <a:p>
              <a:pPr algn="ctr" defTabSz="913687">
                <a:defRPr/>
              </a:pPr>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66" name="Group 265"/>
            <p:cNvGrpSpPr/>
            <p:nvPr/>
          </p:nvGrpSpPr>
          <p:grpSpPr>
            <a:xfrm>
              <a:off x="10956896" y="5346710"/>
              <a:ext cx="153855" cy="202575"/>
              <a:chOff x="4818580" y="4212404"/>
              <a:chExt cx="441789" cy="544531"/>
            </a:xfrm>
          </p:grpSpPr>
          <p:sp>
            <p:nvSpPr>
              <p:cNvPr id="267" name="Rectangle 266"/>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268" name="Rectangle 267"/>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grpSp>
          <p:nvGrpSpPr>
            <p:cNvPr id="269" name="Group 268"/>
            <p:cNvGrpSpPr/>
            <p:nvPr/>
          </p:nvGrpSpPr>
          <p:grpSpPr>
            <a:xfrm>
              <a:off x="11194116" y="5346710"/>
              <a:ext cx="153855" cy="202575"/>
              <a:chOff x="4818580" y="4212404"/>
              <a:chExt cx="441789" cy="544531"/>
            </a:xfrm>
          </p:grpSpPr>
          <p:sp>
            <p:nvSpPr>
              <p:cNvPr id="270" name="Rectangle 269"/>
              <p:cNvSpPr/>
              <p:nvPr/>
            </p:nvSpPr>
            <p:spPr>
              <a:xfrm>
                <a:off x="4818580" y="4212404"/>
                <a:ext cx="441789" cy="544531"/>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271" name="Rectangle 270"/>
              <p:cNvSpPr/>
              <p:nvPr/>
            </p:nvSpPr>
            <p:spPr>
              <a:xfrm>
                <a:off x="4818580" y="4212405"/>
                <a:ext cx="441789" cy="113016"/>
              </a:xfrm>
              <a:prstGeom prst="rect">
                <a:avLst/>
              </a:prstGeom>
              <a:noFill/>
              <a:ln w="15875" cap="flat" cmpd="sng" algn="ctr">
                <a:solidFill>
                  <a:sysClr val="window" lastClr="FFFFFF"/>
                </a:solid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cxnSp>
          <p:nvCxnSpPr>
            <p:cNvPr id="272" name="Straight Arrow Connector 271"/>
            <p:cNvCxnSpPr>
              <a:stCxn id="265" idx="1"/>
            </p:cNvCxnSpPr>
            <p:nvPr/>
          </p:nvCxnSpPr>
          <p:spPr>
            <a:xfrm flipV="1">
              <a:off x="11149474" y="4926499"/>
              <a:ext cx="0" cy="149082"/>
            </a:xfrm>
            <a:prstGeom prst="straightConnector1">
              <a:avLst/>
            </a:prstGeom>
            <a:noFill/>
            <a:ln w="12700" cap="flat" cmpd="sng" algn="ctr">
              <a:solidFill>
                <a:sysClr val="windowText" lastClr="000000"/>
              </a:solidFill>
              <a:prstDash val="solid"/>
              <a:miter lim="800000"/>
              <a:tailEnd type="triangle"/>
            </a:ln>
            <a:effectLst/>
          </p:spPr>
        </p:cxnSp>
        <p:sp>
          <p:nvSpPr>
            <p:cNvPr id="273" name="Hexagon 272"/>
            <p:cNvSpPr>
              <a:spLocks noChangeAspect="1"/>
            </p:cNvSpPr>
            <p:nvPr/>
          </p:nvSpPr>
          <p:spPr bwMode="auto">
            <a:xfrm>
              <a:off x="10859698" y="4385781"/>
              <a:ext cx="579555" cy="540717"/>
            </a:xfrm>
            <a:prstGeom prst="hexagon">
              <a:avLst/>
            </a:prstGeom>
            <a:solidFill>
              <a:srgbClr val="FF0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4" name="Picture 2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1005748" y="4546519"/>
              <a:ext cx="266172" cy="219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6" name="Group 235"/>
          <p:cNvGrpSpPr/>
          <p:nvPr/>
        </p:nvGrpSpPr>
        <p:grpSpPr>
          <a:xfrm>
            <a:off x="1827738" y="1873621"/>
            <a:ext cx="1743837" cy="695502"/>
            <a:chOff x="3376521" y="2451684"/>
            <a:chExt cx="1778805" cy="709448"/>
          </a:xfrm>
        </p:grpSpPr>
        <p:sp>
          <p:nvSpPr>
            <p:cNvPr id="2" name="Rounded Rectangle 1"/>
            <p:cNvSpPr/>
            <p:nvPr/>
          </p:nvSpPr>
          <p:spPr bwMode="auto">
            <a:xfrm>
              <a:off x="3376521" y="2451684"/>
              <a:ext cx="1778805" cy="709448"/>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89617" tIns="89617" rIns="33610" bIns="33610" rtlCol="0" anchor="b" anchorCtr="0"/>
            <a:lstStyle/>
            <a:p>
              <a:pPr algn="ctr" defTabSz="913687">
                <a:defRPr/>
              </a:pPr>
              <a:endParaRPr lang="en-US" sz="78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6" name="Picture 21"/>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3465208" y="2649249"/>
              <a:ext cx="508415" cy="42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 name="Group 234"/>
            <p:cNvGrpSpPr/>
            <p:nvPr/>
          </p:nvGrpSpPr>
          <p:grpSpPr>
            <a:xfrm>
              <a:off x="4038674" y="2540411"/>
              <a:ext cx="1001251" cy="552279"/>
              <a:chOff x="1555527" y="2277226"/>
              <a:chExt cx="1001251" cy="552279"/>
            </a:xfrm>
          </p:grpSpPr>
          <p:sp>
            <p:nvSpPr>
              <p:cNvPr id="172" name="Rectangle 171"/>
              <p:cNvSpPr/>
              <p:nvPr/>
            </p:nvSpPr>
            <p:spPr>
              <a:xfrm>
                <a:off x="1555527" y="2277226"/>
                <a:ext cx="411600" cy="237018"/>
              </a:xfrm>
              <a:prstGeom prst="rect">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3" name="Rectangle 172"/>
              <p:cNvSpPr/>
              <p:nvPr/>
            </p:nvSpPr>
            <p:spPr>
              <a:xfrm>
                <a:off x="1850355" y="2592487"/>
                <a:ext cx="411600" cy="237018"/>
              </a:xfrm>
              <a:prstGeom prst="rect">
                <a:avLst/>
              </a:prstGeom>
              <a:solidFill>
                <a:srgbClr val="FF0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4" name="Rectangle 173"/>
              <p:cNvSpPr/>
              <p:nvPr/>
            </p:nvSpPr>
            <p:spPr>
              <a:xfrm>
                <a:off x="1590213" y="232819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75" name="Rectangle 174"/>
              <p:cNvSpPr/>
              <p:nvPr/>
            </p:nvSpPr>
            <p:spPr>
              <a:xfrm>
                <a:off x="1590213" y="2368711"/>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76" name="Rectangle 175"/>
              <p:cNvSpPr/>
              <p:nvPr/>
            </p:nvSpPr>
            <p:spPr>
              <a:xfrm>
                <a:off x="1592058" y="2449160"/>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77" name="Rectangle 176"/>
              <p:cNvSpPr/>
              <p:nvPr/>
            </p:nvSpPr>
            <p:spPr>
              <a:xfrm>
                <a:off x="1882273" y="26415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78" name="Rectangle 177"/>
              <p:cNvSpPr/>
              <p:nvPr/>
            </p:nvSpPr>
            <p:spPr>
              <a:xfrm>
                <a:off x="1882273" y="2682108"/>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79" name="Rectangle 178"/>
              <p:cNvSpPr/>
              <p:nvPr/>
            </p:nvSpPr>
            <p:spPr>
              <a:xfrm>
                <a:off x="1884117" y="276255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80" name="Rectangle 179"/>
              <p:cNvSpPr/>
              <p:nvPr/>
            </p:nvSpPr>
            <p:spPr>
              <a:xfrm>
                <a:off x="2145178" y="2277226"/>
                <a:ext cx="411600" cy="237018"/>
              </a:xfrm>
              <a:prstGeom prst="rect">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Rectangle 180"/>
              <p:cNvSpPr/>
              <p:nvPr/>
            </p:nvSpPr>
            <p:spPr>
              <a:xfrm>
                <a:off x="2177098" y="2326329"/>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82" name="Rectangle 181"/>
              <p:cNvSpPr/>
              <p:nvPr/>
            </p:nvSpPr>
            <p:spPr>
              <a:xfrm>
                <a:off x="2177098" y="2366846"/>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83" name="Rectangle 182"/>
              <p:cNvSpPr/>
              <p:nvPr/>
            </p:nvSpPr>
            <p:spPr>
              <a:xfrm>
                <a:off x="2178942" y="244729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grpSp>
      <p:grpSp>
        <p:nvGrpSpPr>
          <p:cNvPr id="185" name="Group 184"/>
          <p:cNvGrpSpPr/>
          <p:nvPr/>
        </p:nvGrpSpPr>
        <p:grpSpPr>
          <a:xfrm>
            <a:off x="2493333" y="3153817"/>
            <a:ext cx="981569" cy="541422"/>
            <a:chOff x="1555527" y="2277226"/>
            <a:chExt cx="1001251" cy="552279"/>
          </a:xfrm>
        </p:grpSpPr>
        <p:sp>
          <p:nvSpPr>
            <p:cNvPr id="186" name="Rectangle 185"/>
            <p:cNvSpPr/>
            <p:nvPr/>
          </p:nvSpPr>
          <p:spPr>
            <a:xfrm>
              <a:off x="1555527" y="2277226"/>
              <a:ext cx="411600" cy="237018"/>
            </a:xfrm>
            <a:prstGeom prst="rect">
              <a:avLst/>
            </a:prstGeom>
            <a:solidFill>
              <a:srgbClr val="92D05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Rectangle 186"/>
            <p:cNvSpPr/>
            <p:nvPr/>
          </p:nvSpPr>
          <p:spPr>
            <a:xfrm>
              <a:off x="1850355" y="2592487"/>
              <a:ext cx="411600" cy="237018"/>
            </a:xfrm>
            <a:prstGeom prst="rect">
              <a:avLst/>
            </a:prstGeom>
            <a:solidFill>
              <a:srgbClr val="FF0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Rectangle 187"/>
            <p:cNvSpPr/>
            <p:nvPr/>
          </p:nvSpPr>
          <p:spPr>
            <a:xfrm>
              <a:off x="1590213" y="232819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89" name="Rectangle 188"/>
            <p:cNvSpPr/>
            <p:nvPr/>
          </p:nvSpPr>
          <p:spPr>
            <a:xfrm>
              <a:off x="1590213" y="2368711"/>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90" name="Rectangle 189"/>
            <p:cNvSpPr/>
            <p:nvPr/>
          </p:nvSpPr>
          <p:spPr>
            <a:xfrm>
              <a:off x="1592058" y="2449160"/>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91" name="Rectangle 190"/>
            <p:cNvSpPr/>
            <p:nvPr/>
          </p:nvSpPr>
          <p:spPr>
            <a:xfrm>
              <a:off x="1882273" y="2641591"/>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92" name="Rectangle 191"/>
            <p:cNvSpPr/>
            <p:nvPr/>
          </p:nvSpPr>
          <p:spPr>
            <a:xfrm>
              <a:off x="1882273" y="2682108"/>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93" name="Rectangle 192"/>
            <p:cNvSpPr/>
            <p:nvPr/>
          </p:nvSpPr>
          <p:spPr>
            <a:xfrm>
              <a:off x="1884117" y="2762557"/>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94" name="Rectangle 193"/>
            <p:cNvSpPr/>
            <p:nvPr/>
          </p:nvSpPr>
          <p:spPr>
            <a:xfrm>
              <a:off x="2145178" y="2277226"/>
              <a:ext cx="411600" cy="237018"/>
            </a:xfrm>
            <a:prstGeom prst="rect">
              <a:avLst/>
            </a:prstGeom>
            <a:solidFill>
              <a:srgbClr val="FFC000"/>
            </a:solidFill>
            <a:ln w="9525" cap="flat" cmpd="sng" algn="ctr">
              <a:noFill/>
              <a:prstDash val="solid"/>
              <a:headEnd type="none" w="med" len="med"/>
              <a:tailEnd type="none" w="med" len="med"/>
            </a:ln>
            <a:effectLst/>
          </p:spPr>
          <p:txBody>
            <a:bodyPr lIns="89617" tIns="89617" rIns="33610" bIns="33610" rtlCol="0" anchor="b" anchorCtr="0"/>
            <a:lstStyle/>
            <a:p>
              <a:pPr algn="ctr" defTabSz="913687"/>
              <a:endParaRPr lang="en-US" sz="78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p:cNvSpPr/>
            <p:nvPr/>
          </p:nvSpPr>
          <p:spPr>
            <a:xfrm>
              <a:off x="2177098" y="2326329"/>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96" name="Rectangle 195"/>
            <p:cNvSpPr/>
            <p:nvPr/>
          </p:nvSpPr>
          <p:spPr>
            <a:xfrm>
              <a:off x="2177098" y="2366846"/>
              <a:ext cx="347861" cy="64158"/>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sp>
          <p:nvSpPr>
            <p:cNvPr id="197" name="Rectangle 196"/>
            <p:cNvSpPr/>
            <p:nvPr/>
          </p:nvSpPr>
          <p:spPr>
            <a:xfrm>
              <a:off x="2178942" y="2447295"/>
              <a:ext cx="347861" cy="23302"/>
            </a:xfrm>
            <a:prstGeom prst="rect">
              <a:avLst/>
            </a:prstGeom>
            <a:solidFill>
              <a:sysClr val="window" lastClr="FFFFFF"/>
            </a:solidFill>
            <a:ln w="12700" cap="flat" cmpd="sng" algn="ctr">
              <a:noFill/>
              <a:prstDash val="solid"/>
              <a:miter lim="800000"/>
            </a:ln>
            <a:effectLst/>
          </p:spPr>
          <p:txBody>
            <a:bodyPr rtlCol="0" anchor="ctr"/>
            <a:lstStyle/>
            <a:p>
              <a:pPr algn="ctr" defTabSz="896214">
                <a:defRPr/>
              </a:pPr>
              <a:endParaRPr lang="en-US" sz="1765" kern="0">
                <a:solidFill>
                  <a:prstClr val="white"/>
                </a:solidFill>
                <a:latin typeface="Calibri" panose="020F0502020204030204"/>
              </a:endParaRPr>
            </a:p>
          </p:txBody>
        </p:sp>
      </p:grpSp>
      <p:cxnSp>
        <p:nvCxnSpPr>
          <p:cNvPr id="249" name="Straight Arrow Connector 248"/>
          <p:cNvCxnSpPr/>
          <p:nvPr/>
        </p:nvCxnSpPr>
        <p:spPr>
          <a:xfrm flipH="1" flipV="1">
            <a:off x="2684269" y="3722254"/>
            <a:ext cx="2439" cy="470960"/>
          </a:xfrm>
          <a:prstGeom prst="straightConnector1">
            <a:avLst/>
          </a:prstGeom>
          <a:noFill/>
          <a:ln w="12700" cap="flat" cmpd="sng" algn="ctr">
            <a:solidFill>
              <a:schemeClr val="tx1"/>
            </a:solidFill>
            <a:prstDash val="solid"/>
            <a:miter lim="800000"/>
            <a:tailEnd type="triangle"/>
          </a:ln>
          <a:effectLst/>
        </p:spPr>
      </p:cxnSp>
    </p:spTree>
    <p:extLst>
      <p:ext uri="{BB962C8B-B14F-4D97-AF65-F5344CB8AC3E}">
        <p14:creationId xmlns:p14="http://schemas.microsoft.com/office/powerpoint/2010/main" val="22688052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IMING" val="|16.9|11|9|12.4|3.8|7.9|14.4"/>
</p:tagLst>
</file>

<file path=ppt/tags/tag41.xml><?xml version="1.0" encoding="utf-8"?>
<p:tagLst xmlns:a="http://schemas.openxmlformats.org/drawingml/2006/main" xmlns:r="http://schemas.openxmlformats.org/officeDocument/2006/relationships" xmlns:p="http://schemas.openxmlformats.org/presentationml/2006/main">
  <p:tag name="TIMING" val="|24.1|2.5|3|2.1|12.7|1.6"/>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3.xml><?xml version="1.0" encoding="utf-8"?>
<a:theme xmlns:a="http://schemas.openxmlformats.org/drawingml/2006/main" name="2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6.xml><?xml version="1.0" encoding="utf-8"?>
<a:theme xmlns:a="http://schemas.openxmlformats.org/drawingml/2006/main" name="3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7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5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d69996e1-3d61-4686-9b63-f1b855c596ab" Revision="1" Stencil="7276b9ef-3953-4dce-a89b-ed85f20b8b93" StencilVersion="1.0"/>
</Control>
</file>

<file path=customXml/item10.xml><?xml version="1.0" encoding="utf-8"?>
<Control xmlns="http://schemas.microsoft.com/VisualStudio/2011/storyboarding/control">
  <Id Name="fb22c541-ded0-47fa-8877-83a4c2d16227" Revision="1" Stencil="7276b9ef-3953-4dce-a89b-ed85f20b8b93" StencilVersion="1.0"/>
</Control>
</file>

<file path=customXml/item11.xml><?xml version="1.0" encoding="utf-8"?>
<p:properties xmlns:p="http://schemas.microsoft.com/office/2006/metadata/properties" xmlns:xsi="http://www.w3.org/2001/XMLSchema-instance" xmlns:pc="http://schemas.microsoft.com/office/infopath/2007/PartnerControls">
  <documentManagement>
    <SharedWithUsers xmlns="27aa9422-7f1f-4c84-9cdf-302b1a67e513">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Indexing_x0020__x0023_ xmlns="dc8c4710-473d-4f1e-94c2-1e745f1b0d08">5</Indexing_x0020__x0023_>
  </documentManagement>
</p:properties>
</file>

<file path=customXml/item12.xml><?xml version="1.0" encoding="utf-8"?>
<Control xmlns="http://schemas.microsoft.com/VisualStudio/2011/storyboarding/control">
  <Id Name="d69996e1-3d61-4686-9b63-f1b855c596ab" Revision="1" Stencil="7276b9ef-3953-4dce-a89b-ed85f20b8b93" StencilVersion="1.0"/>
</Control>
</file>

<file path=customXml/item13.xml><?xml version="1.0" encoding="utf-8"?>
<Control xmlns="http://schemas.microsoft.com/VisualStudio/2011/storyboarding/control">
  <Id Name="369f9055-6b6c-48b9-9320-5df2d46c430a" Revision="1" Stencil="7276b9ef-3953-4dce-a89b-ed85f20b8b93" StencilVersion="1.0"/>
</Control>
</file>

<file path=customXml/item14.xml><?xml version="1.0" encoding="utf-8"?>
<Control xmlns="http://schemas.microsoft.com/VisualStudio/2011/storyboarding/control">
  <Id Name="d69996e1-3d61-4686-9b63-f1b855c596ab" Revision="1" Stencil="7276b9ef-3953-4dce-a89b-ed85f20b8b93" StencilVersion="1.0"/>
</Control>
</file>

<file path=customXml/item15.xml><?xml version="1.0" encoding="utf-8"?>
<Control xmlns="http://schemas.microsoft.com/VisualStudio/2011/storyboarding/control">
  <Id Name="a2191c86-fc50-4add-948c-129f6b5a88d8" Revision="1" Stencil="7276b9ef-3953-4dce-a89b-ed85f20b8b93" StencilVersion="1.0"/>
</Control>
</file>

<file path=customXml/item16.xml><?xml version="1.0" encoding="utf-8"?>
<Control xmlns="http://schemas.microsoft.com/VisualStudio/2011/storyboarding/control">
  <Id Name="fb22c541-ded0-47fa-8877-83a4c2d16227" Revision="1" Stencil="7276b9ef-3953-4dce-a89b-ed85f20b8b93" StencilVersion="1.0"/>
</Control>
</file>

<file path=customXml/item17.xml><?xml version="1.0" encoding="utf-8"?>
<Control xmlns="http://schemas.microsoft.com/VisualStudio/2011/storyboarding/control">
  <Id Name="a53d73d2-368b-429e-b817-1324eec1382c" Revision="1" Stencil="7276b9ef-3953-4dce-a89b-ed85f20b8b93" StencilVersion="1.0"/>
</Control>
</file>

<file path=customXml/item18.xml><?xml version="1.0" encoding="utf-8"?>
<Control xmlns="http://schemas.microsoft.com/VisualStudio/2011/storyboarding/control">
  <Id Name="a2191c86-fc50-4add-948c-129f6b5a88d8" Revision="1" Stencil="7276b9ef-3953-4dce-a89b-ed85f20b8b93" StencilVersion="1.0"/>
</Control>
</file>

<file path=customXml/item19.xml><?xml version="1.0" encoding="utf-8"?>
<Control xmlns="http://schemas.microsoft.com/VisualStudio/2011/storyboarding/control">
  <Id Name="a2191c86-fc50-4add-948c-129f6b5a88d8" Revision="1" Stencil="7276b9ef-3953-4dce-a89b-ed85f20b8b93" StencilVersion="1.0"/>
</Control>
</file>

<file path=customXml/item2.xml><?xml version="1.0" encoding="utf-8"?>
<Control xmlns="http://schemas.microsoft.com/VisualStudio/2011/storyboarding/control">
  <Id Name="a2191c86-fc50-4add-948c-129f6b5a88d8" Revision="1" Stencil="7276b9ef-3953-4dce-a89b-ed85f20b8b93" StencilVersion="1.0"/>
</Control>
</file>

<file path=customXml/item20.xml><?xml version="1.0" encoding="utf-8"?>
<Control xmlns="http://schemas.microsoft.com/VisualStudio/2011/storyboarding/control">
  <Id Name="369f9055-6b6c-48b9-9320-5df2d46c430a" Revision="1" Stencil="7276b9ef-3953-4dce-a89b-ed85f20b8b93" StencilVersion="1.0"/>
</Control>
</file>

<file path=customXml/item21.xml><?xml version="1.0" encoding="utf-8"?>
<Control xmlns="http://schemas.microsoft.com/VisualStudio/2011/storyboarding/control">
  <Id Name="369f9055-6b6c-48b9-9320-5df2d46c430a" Revision="1" Stencil="7276b9ef-3953-4dce-a89b-ed85f20b8b93" StencilVersion="1.0"/>
</Control>
</file>

<file path=customXml/item22.xml><?xml version="1.0" encoding="utf-8"?>
<Control xmlns="http://schemas.microsoft.com/VisualStudio/2011/storyboarding/control">
  <Id Name="a53d73d2-368b-429e-b817-1324eec1382c" Revision="1" Stencil="7276b9ef-3953-4dce-a89b-ed85f20b8b93" StencilVersion="1.0"/>
</Control>
</file>

<file path=customXml/item23.xml><?xml version="1.0" encoding="utf-8"?>
<Control xmlns="http://schemas.microsoft.com/VisualStudio/2011/storyboarding/control">
  <Id Name="a53d73d2-368b-429e-b817-1324eec1382c" Revision="1" Stencil="7276b9ef-3953-4dce-a89b-ed85f20b8b93" StencilVersion="1.0"/>
</Control>
</file>

<file path=customXml/item24.xml><?xml version="1.0" encoding="utf-8"?>
<Control xmlns="http://schemas.microsoft.com/VisualStudio/2011/storyboarding/control">
  <Id Name="d69996e1-3d61-4686-9b63-f1b855c596ab" Revision="1" Stencil="7276b9ef-3953-4dce-a89b-ed85f20b8b93" StencilVersion="1.0"/>
</Control>
</file>

<file path=customXml/item25.xml><?xml version="1.0" encoding="utf-8"?>
<Control xmlns="http://schemas.microsoft.com/VisualStudio/2011/storyboarding/control">
  <Id Name="369f9055-6b6c-48b9-9320-5df2d46c430a" Revision="1" Stencil="7276b9ef-3953-4dce-a89b-ed85f20b8b93" StencilVersion="1.0"/>
</Control>
</file>

<file path=customXml/item26.xml><?xml version="1.0" encoding="utf-8"?>
<Control xmlns="http://schemas.microsoft.com/VisualStudio/2011/storyboarding/control">
  <Id Name="a53d73d2-368b-429e-b817-1324eec1382c" Revision="1" Stencil="7276b9ef-3953-4dce-a89b-ed85f20b8b93" StencilVersion="1.0"/>
</Control>
</file>

<file path=customXml/item27.xml><?xml version="1.0" encoding="utf-8"?>
<Control xmlns="http://schemas.microsoft.com/VisualStudio/2011/storyboarding/control">
  <Id Name="d69996e1-3d61-4686-9b63-f1b855c596ab" Revision="1" Stencil="7276b9ef-3953-4dce-a89b-ed85f20b8b93" StencilVersion="1.0"/>
</Control>
</file>

<file path=customXml/item28.xml><?xml version="1.0" encoding="utf-8"?>
<Control xmlns="http://schemas.microsoft.com/VisualStudio/2011/storyboarding/control">
  <Id Name="fb22c541-ded0-47fa-8877-83a4c2d16227" Revision="1" Stencil="7276b9ef-3953-4dce-a89b-ed85f20b8b93" StencilVersion="1.0"/>
</Control>
</file>

<file path=customXml/item29.xml><?xml version="1.0" encoding="utf-8"?>
<Control xmlns="http://schemas.microsoft.com/VisualStudio/2011/storyboarding/control">
  <Id Name="a2191c86-fc50-4add-948c-129f6b5a88d8" Revision="1" Stencil="7276b9ef-3953-4dce-a89b-ed85f20b8b93" StencilVersion="1.0"/>
</Control>
</file>

<file path=customXml/item3.xml><?xml version="1.0" encoding="utf-8"?>
<Control xmlns="http://schemas.microsoft.com/VisualStudio/2011/storyboarding/control">
  <Id Name="a53d73d2-368b-429e-b817-1324eec1382c" Revision="1" Stencil="7276b9ef-3953-4dce-a89b-ed85f20b8b93" StencilVersion="1.0"/>
</Control>
</file>

<file path=customXml/item4.xml><?xml version="1.0" encoding="utf-8"?>
<Control xmlns="http://schemas.microsoft.com/VisualStudio/2011/storyboarding/control">
  <Id Name="fb22c541-ded0-47fa-8877-83a4c2d16227" Revision="1" Stencil="7276b9ef-3953-4dce-a89b-ed85f20b8b93" StencilVersion="1.0"/>
</Control>
</file>

<file path=customXml/item5.xml><?xml version="1.0" encoding="utf-8"?>
<Control xmlns="http://schemas.microsoft.com/VisualStudio/2011/storyboarding/control">
  <Id Name="369f9055-6b6c-48b9-9320-5df2d46c430a" Revision="1" Stencil="7276b9ef-3953-4dce-a89b-ed85f20b8b93" StencilVersion="1.0"/>
</Control>
</file>

<file path=customXml/item6.xml><?xml version="1.0" encoding="utf-8"?>
<Control xmlns="http://schemas.microsoft.com/VisualStudio/2011/storyboarding/control">
  <Id Name="fb22c541-ded0-47fa-8877-83a4c2d16227" Revision="1" Stencil="7276b9ef-3953-4dce-a89b-ed85f20b8b93" StencilVersion="1.0"/>
</Control>
</file>

<file path=customXml/item7.xml><?xml version="1.0" encoding="utf-8"?>
<Control xmlns="http://schemas.microsoft.com/VisualStudio/2011/storyboarding/control">
  <Id Name="a2191c86-fc50-4add-948c-129f6b5a88d8" Revision="1" Stencil="7276b9ef-3953-4dce-a89b-ed85f20b8b93" StencilVersion="1.0"/>
</Control>
</file>

<file path=customXml/item8.xml><?xml version="1.0" encoding="utf-8"?>
<Control xmlns="http://schemas.microsoft.com/VisualStudio/2011/storyboarding/control">
  <Id Name="a53d73d2-368b-429e-b817-1324eec1382c" Revision="1" Stencil="7276b9ef-3953-4dce-a89b-ed85f20b8b93" StencilVersion="1.0"/>
</Control>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10.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11.xml><?xml version="1.0" encoding="utf-8"?>
<ds:datastoreItem xmlns:ds="http://schemas.openxmlformats.org/officeDocument/2006/customXml" ds:itemID="{0659EBFD-B1D8-4379-B9CF-29DF041EEEEC}">
  <ds:schemaRefs>
    <ds:schemaRef ds:uri="http://schemas.microsoft.com/office/2006/metadata/properties"/>
    <ds:schemaRef ds:uri="http://schemas.microsoft.com/office/infopath/2007/PartnerControls"/>
    <ds:schemaRef ds:uri="27aa9422-7f1f-4c84-9cdf-302b1a67e513"/>
    <ds:schemaRef ds:uri="dc8c4710-473d-4f1e-94c2-1e745f1b0d08"/>
  </ds:schemaRefs>
</ds:datastoreItem>
</file>

<file path=customXml/itemProps12.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13.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14.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15.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16.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17.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8.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19.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2.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20.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21.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22.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23.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24.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25.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26.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27.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28.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29.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3.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4.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5.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6.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7.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8.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9.xml><?xml version="1.0" encoding="utf-8"?>
<ds:datastoreItem xmlns:ds="http://schemas.openxmlformats.org/officeDocument/2006/customXml" ds:itemID="{E0FA0B08-B66E-4E8C-B4D9-319DB1FC62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101</TotalTime>
  <Words>3153</Words>
  <Application>Microsoft Office PowerPoint</Application>
  <PresentationFormat>Widescreen</PresentationFormat>
  <Paragraphs>669</Paragraphs>
  <Slides>43</Slides>
  <Notes>16</Notes>
  <HiddenSlides>5</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43</vt:i4>
      </vt:variant>
    </vt:vector>
  </HeadingPairs>
  <TitlesOfParts>
    <vt:vector size="61" baseType="lpstr">
      <vt:lpstr>ＭＳ Ｐゴシック</vt:lpstr>
      <vt:lpstr>ＭＳ Ｐゴシック</vt:lpstr>
      <vt:lpstr>Arial</vt:lpstr>
      <vt:lpstr>Arial Unicode MS</vt:lpstr>
      <vt:lpstr>Calibri</vt:lpstr>
      <vt:lpstr>Consolas</vt:lpstr>
      <vt:lpstr>Segoe UI</vt:lpstr>
      <vt:lpstr>Segoe UI Light</vt:lpstr>
      <vt:lpstr>Segoe UI Semilight</vt:lpstr>
      <vt:lpstr>Wingdings</vt:lpstr>
      <vt:lpstr>WHITE TEMPLATE</vt:lpstr>
      <vt:lpstr>1_COLOR TEMPLATE</vt:lpstr>
      <vt:lpstr>2_COLOR TEMPLATE</vt:lpstr>
      <vt:lpstr>5-30660_TR21_BO_CT_Template</vt:lpstr>
      <vt:lpstr>2_5-50002_Ignite_Breakout_Template</vt:lpstr>
      <vt:lpstr>3_5-30660_TR21_BO_CT_Template</vt:lpstr>
      <vt:lpstr>7_5-30660_TR21_BO_CT_Template</vt:lpstr>
      <vt:lpstr>5_5-30660_TR21_BO_CT_Template</vt:lpstr>
      <vt:lpstr>Migrating to Microservices with Azure Service Fabric </vt:lpstr>
      <vt:lpstr>PowerPoint Presentation</vt:lpstr>
      <vt:lpstr>“Loosely coupled service oriented architecture with bounded contexts.”</vt:lpstr>
      <vt:lpstr>History of microservices at Microsoft</vt:lpstr>
      <vt:lpstr>Services Powered by Service Fabric</vt:lpstr>
      <vt:lpstr>Some Application Considerations</vt:lpstr>
      <vt:lpstr>Why a microservices approach?</vt:lpstr>
      <vt:lpstr>PowerPoint Presentation</vt:lpstr>
      <vt:lpstr>PowerPoint Presentation</vt:lpstr>
      <vt:lpstr>PowerPoint Presentation</vt:lpstr>
      <vt:lpstr>PowerPoint Presentation</vt:lpstr>
      <vt:lpstr>PowerPoint Presentation</vt:lpstr>
      <vt:lpstr>PowerPoint Presentation</vt:lpstr>
      <vt:lpstr>Migrating a traditional application to microservices</vt:lpstr>
      <vt:lpstr>PowerPoint Presentation</vt:lpstr>
      <vt:lpstr>Demo: Service Fabric cluster via the portal</vt:lpstr>
      <vt:lpstr>Types of microservices  from a Service Fabric perspective</vt:lpstr>
      <vt:lpstr>Stateless Services Pattern</vt:lpstr>
      <vt:lpstr>Stateful Services Pattern Simplify design, reduce latency</vt:lpstr>
      <vt:lpstr>Demo: Building your first microservice with Service Fabric </vt:lpstr>
      <vt:lpstr>Building and managing microservice applications</vt:lpstr>
      <vt:lpstr>Application type</vt:lpstr>
      <vt:lpstr>Reliable Services API</vt:lpstr>
      <vt:lpstr>Reliable Collections</vt:lpstr>
      <vt:lpstr>Reliable Collections</vt:lpstr>
      <vt:lpstr>PowerPoint Presentation</vt:lpstr>
      <vt:lpstr>Cloud Service Application Design</vt:lpstr>
      <vt:lpstr>Service Fabric Application Design</vt:lpstr>
      <vt:lpstr>Comparing Azure Cloud Services vs. Azure Service Fabric </vt:lpstr>
      <vt:lpstr>Service Fabric cluster with microservices</vt:lpstr>
      <vt:lpstr>Handling machine failures</vt:lpstr>
      <vt:lpstr>What is an Actor?</vt:lpstr>
      <vt:lpstr>Create a Reliable Actor</vt:lpstr>
      <vt:lpstr>PowerPoint Presentation</vt:lpstr>
      <vt:lpstr>PowerPoint Presentation</vt:lpstr>
      <vt:lpstr>PowerPoint Presentation</vt:lpstr>
      <vt:lpstr>Service Fabric Container Integration - Guest Container </vt:lpstr>
      <vt:lpstr>Service Fabric container capabilities</vt:lpstr>
      <vt:lpstr>Service Fabric management capabilities</vt:lpstr>
      <vt:lpstr>Monitoring your Services</vt:lpstr>
      <vt:lpstr>Application Upgrade</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Migrating to Microservices with Azure Service Fabric</dc:title>
  <dc:creator>Brian Swiger</dc:creator>
  <cp:lastModifiedBy>Brian Swiger</cp:lastModifiedBy>
  <cp:revision>14</cp:revision>
  <dcterms:created xsi:type="dcterms:W3CDTF">2017-04-08T03:34:59Z</dcterms:created>
  <dcterms:modified xsi:type="dcterms:W3CDTF">2017-04-08T15:28:14Z</dcterms:modified>
</cp:coreProperties>
</file>